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7" r:id="rId3"/>
    <p:sldId id="273" r:id="rId4"/>
    <p:sldId id="274" r:id="rId5"/>
    <p:sldId id="276" r:id="rId6"/>
    <p:sldId id="270" r:id="rId7"/>
    <p:sldId id="263" r:id="rId8"/>
    <p:sldId id="264" r:id="rId9"/>
    <p:sldId id="265" r:id="rId10"/>
    <p:sldId id="278" r:id="rId11"/>
    <p:sldId id="266" r:id="rId12"/>
    <p:sldId id="268" r:id="rId13"/>
    <p:sldId id="269" r:id="rId14"/>
    <p:sldId id="271" r:id="rId15"/>
    <p:sldId id="272" r:id="rId16"/>
    <p:sldId id="279" r:id="rId1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4"/>
    <a:srgbClr val="ED6E25"/>
    <a:srgbClr val="8E7D78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99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7EE85E3-F302-AF65-2252-B2D44F018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1D7E0E-0C4A-275B-2E62-7F8FB70B5D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3E488-7F72-49F5-93BF-15411CFD322E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D7A9D-4506-D1D8-B240-6EAD5A99FF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4FF3A1-3979-43C3-09B3-2A15F3A3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F4CE1-EF9F-49F2-9333-80EFD1869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38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7212E-9235-4059-B486-E22859A7509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0420-3FB7-47D0-9BCB-D2A0310C9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3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4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CEEB53-1F22-3CFF-628F-586D40E1A648}"/>
              </a:ext>
            </a:extLst>
          </p:cNvPr>
          <p:cNvSpPr/>
          <p:nvPr userDrawn="1"/>
        </p:nvSpPr>
        <p:spPr>
          <a:xfrm>
            <a:off x="111579" y="1320800"/>
            <a:ext cx="8920842" cy="5398520"/>
          </a:xfrm>
          <a:prstGeom prst="roundRect">
            <a:avLst>
              <a:gd name="adj" fmla="val 6161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8E7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7BC5B-2327-BA45-33AB-AFE88F149DA4}"/>
              </a:ext>
            </a:extLst>
          </p:cNvPr>
          <p:cNvSpPr/>
          <p:nvPr userDrawn="1"/>
        </p:nvSpPr>
        <p:spPr>
          <a:xfrm>
            <a:off x="111579" y="138680"/>
            <a:ext cx="8920842" cy="1077345"/>
          </a:xfrm>
          <a:prstGeom prst="roundRect">
            <a:avLst>
              <a:gd name="adj" fmla="val 2522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D6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2" r="6399"/>
          <a:stretch/>
        </p:blipFill>
        <p:spPr>
          <a:xfrm>
            <a:off x="0" y="0"/>
            <a:ext cx="5975168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3053751" y="0"/>
            <a:ext cx="6090249" cy="6858000"/>
          </a:xfrm>
          <a:prstGeom prst="rect">
            <a:avLst/>
          </a:prstGeom>
          <a:solidFill>
            <a:srgbClr val="ED6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28B582-7176-8330-4629-4D33D87B325A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9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항공 사진, 조감도, 공중의, 나무이(가) 표시된 사진&#10;&#10;자동 생성된 설명">
            <a:extLst>
              <a:ext uri="{FF2B5EF4-FFF2-40B4-BE49-F238E27FC236}">
                <a16:creationId xmlns:a16="http://schemas.microsoft.com/office/drawing/2014/main" id="{069B0206-6E83-81A9-C24B-985E7EC2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9" r="63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D4EBB-7674-3845-C546-A449C72D5972}"/>
              </a:ext>
            </a:extLst>
          </p:cNvPr>
          <p:cNvSpPr/>
          <p:nvPr userDrawn="1"/>
        </p:nvSpPr>
        <p:spPr>
          <a:xfrm>
            <a:off x="1" y="0"/>
            <a:ext cx="3679370" cy="6858000"/>
          </a:xfrm>
          <a:prstGeom prst="rect">
            <a:avLst/>
          </a:prstGeom>
          <a:solidFill>
            <a:srgbClr val="ED6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8B897-368D-477C-37DC-5EB644737681}"/>
              </a:ext>
            </a:extLst>
          </p:cNvPr>
          <p:cNvSpPr/>
          <p:nvPr userDrawn="1"/>
        </p:nvSpPr>
        <p:spPr>
          <a:xfrm>
            <a:off x="1744796" y="568624"/>
            <a:ext cx="7096663" cy="5720752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5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DAB1E-7704-4A88-9845-A399B093FA36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B9300-E750-477A-8388-25965E800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6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2" r:id="rId4"/>
    <p:sldLayoutId id="2147483664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11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BDE0BF-D811-908C-AC77-C5AB6D1A376F}"/>
              </a:ext>
            </a:extLst>
          </p:cNvPr>
          <p:cNvSpPr txBox="1"/>
          <p:nvPr/>
        </p:nvSpPr>
        <p:spPr>
          <a:xfrm>
            <a:off x="1888764" y="723688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2F2F2F"/>
                </a:solidFill>
                <a:latin typeface="+mj-ea"/>
                <a:ea typeface="+mj-ea"/>
              </a:rPr>
              <a:t>OSS</a:t>
            </a:r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프로젝트 제안발표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3FB1D-1649-E1EF-2C3C-3DE25D124032}"/>
              </a:ext>
            </a:extLst>
          </p:cNvPr>
          <p:cNvSpPr txBox="1"/>
          <p:nvPr/>
        </p:nvSpPr>
        <p:spPr>
          <a:xfrm>
            <a:off x="2141805" y="2315887"/>
            <a:ext cx="541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rgbClr val="ED6E25"/>
                </a:solidFill>
                <a:latin typeface="+mj-ea"/>
                <a:ea typeface="+mj-ea"/>
              </a:rPr>
              <a:t>동국대학교</a:t>
            </a:r>
            <a:r>
              <a:rPr lang="ko-KR" altLang="en-US" sz="54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5400" spc="-150" dirty="0" err="1">
                <a:solidFill>
                  <a:srgbClr val="2F2F2F"/>
                </a:solidFill>
                <a:latin typeface="+mj-ea"/>
                <a:ea typeface="+mj-ea"/>
              </a:rPr>
              <a:t>알리미</a:t>
            </a:r>
            <a:endParaRPr lang="ko-KR" altLang="en-US" sz="54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C15B1-3929-0BA4-C163-926353A13B5D}"/>
              </a:ext>
            </a:extLst>
          </p:cNvPr>
          <p:cNvSpPr txBox="1"/>
          <p:nvPr/>
        </p:nvSpPr>
        <p:spPr>
          <a:xfrm>
            <a:off x="7177178" y="4075269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ED6E25"/>
                </a:solidFill>
                <a:latin typeface="+mj-ea"/>
                <a:ea typeface="+mj-ea"/>
              </a:rPr>
              <a:t>11</a:t>
            </a:r>
            <a:r>
              <a:rPr lang="ko-KR" altLang="en-US" sz="1600" spc="-150" dirty="0">
                <a:solidFill>
                  <a:srgbClr val="ED6E25"/>
                </a:solidFill>
                <a:latin typeface="+mj-ea"/>
                <a:ea typeface="+mj-ea"/>
              </a:rPr>
              <a:t>조 </a:t>
            </a:r>
            <a:r>
              <a:rPr lang="ko-KR" altLang="en-US" sz="1600" spc="-150" dirty="0" err="1">
                <a:solidFill>
                  <a:srgbClr val="ED6E25"/>
                </a:solidFill>
                <a:latin typeface="+mj-ea"/>
                <a:ea typeface="+mj-ea"/>
              </a:rPr>
              <a:t>십원조</a:t>
            </a:r>
            <a:endParaRPr lang="ko-KR" altLang="en-US" sz="1600" spc="-150" dirty="0">
              <a:solidFill>
                <a:srgbClr val="ED6E25"/>
              </a:solidFill>
              <a:latin typeface="+mj-ea"/>
              <a:ea typeface="+mj-ea"/>
            </a:endParaRPr>
          </a:p>
        </p:txBody>
      </p:sp>
      <p:pic>
        <p:nvPicPr>
          <p:cNvPr id="23" name="그림 22" descr="원, 로고, 폰트이(가) 표시된 사진&#10;&#10;자동 생성된 설명">
            <a:extLst>
              <a:ext uri="{FF2B5EF4-FFF2-40B4-BE49-F238E27FC236}">
                <a16:creationId xmlns:a16="http://schemas.microsoft.com/office/drawing/2014/main" id="{2A29FE06-3BF6-F0F2-1A33-195C480D2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 t="-4420" r="28393" b="4420"/>
          <a:stretch/>
        </p:blipFill>
        <p:spPr>
          <a:xfrm>
            <a:off x="1966821" y="4151549"/>
            <a:ext cx="1731035" cy="1811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CB6F8-6303-B921-8354-5594E2FA1609}"/>
              </a:ext>
            </a:extLst>
          </p:cNvPr>
          <p:cNvSpPr txBox="1"/>
          <p:nvPr/>
        </p:nvSpPr>
        <p:spPr>
          <a:xfrm>
            <a:off x="2254817" y="1980415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동국대학교 공지사항 및 학사일정 통합형 웹 애플리케이션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34293D-A6D4-AD6C-2B22-4024BB2FB094}"/>
              </a:ext>
            </a:extLst>
          </p:cNvPr>
          <p:cNvGrpSpPr/>
          <p:nvPr/>
        </p:nvGrpSpPr>
        <p:grpSpPr>
          <a:xfrm>
            <a:off x="4572000" y="4887054"/>
            <a:ext cx="3746032" cy="523220"/>
            <a:chOff x="4572000" y="4343618"/>
            <a:chExt cx="3746032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62FB9-F4A8-933E-79DD-1D88FC60A807}"/>
                </a:ext>
              </a:extLst>
            </p:cNvPr>
            <p:cNvSpPr txBox="1"/>
            <p:nvPr/>
          </p:nvSpPr>
          <p:spPr>
            <a:xfrm>
              <a:off x="7177178" y="4343618"/>
              <a:ext cx="1140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전병현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02CFB0-0BEC-F470-0FAE-64759DD13DD2}"/>
                </a:ext>
              </a:extLst>
            </p:cNvPr>
            <p:cNvSpPr txBox="1"/>
            <p:nvPr/>
          </p:nvSpPr>
          <p:spPr>
            <a:xfrm>
              <a:off x="4572000" y="4528284"/>
              <a:ext cx="2676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2019112481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산업시스템공학과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F58E38-22FB-3FC7-7A2D-A49BF8CC3A43}"/>
              </a:ext>
            </a:extLst>
          </p:cNvPr>
          <p:cNvGrpSpPr/>
          <p:nvPr/>
        </p:nvGrpSpPr>
        <p:grpSpPr>
          <a:xfrm>
            <a:off x="5446147" y="4357095"/>
            <a:ext cx="2871885" cy="523220"/>
            <a:chOff x="5446147" y="4826464"/>
            <a:chExt cx="287188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498ACA-D69B-223B-5DCC-921E83715778}"/>
                </a:ext>
              </a:extLst>
            </p:cNvPr>
            <p:cNvSpPr txBox="1"/>
            <p:nvPr/>
          </p:nvSpPr>
          <p:spPr>
            <a:xfrm>
              <a:off x="7177179" y="4826464"/>
              <a:ext cx="1140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 err="1">
                  <a:solidFill>
                    <a:srgbClr val="2F2F2F"/>
                  </a:solidFill>
                  <a:latin typeface="+mj-ea"/>
                  <a:ea typeface="+mj-ea"/>
                </a:rPr>
                <a:t>박주한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04821E-9E4C-A692-B877-660453CF4C60}"/>
                </a:ext>
              </a:extLst>
            </p:cNvPr>
            <p:cNvSpPr txBox="1"/>
            <p:nvPr/>
          </p:nvSpPr>
          <p:spPr>
            <a:xfrm>
              <a:off x="5446147" y="5011130"/>
              <a:ext cx="1802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2019112481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사학과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6EFBD0-6C7C-3EEA-D744-4B370EA0C985}"/>
              </a:ext>
            </a:extLst>
          </p:cNvPr>
          <p:cNvGrpSpPr/>
          <p:nvPr/>
        </p:nvGrpSpPr>
        <p:grpSpPr>
          <a:xfrm>
            <a:off x="4940062" y="5417013"/>
            <a:ext cx="3377970" cy="523220"/>
            <a:chOff x="4940062" y="5319933"/>
            <a:chExt cx="337797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23988-D8A1-4F74-C825-0ABCA64EBEC0}"/>
                </a:ext>
              </a:extLst>
            </p:cNvPr>
            <p:cNvSpPr txBox="1"/>
            <p:nvPr/>
          </p:nvSpPr>
          <p:spPr>
            <a:xfrm>
              <a:off x="7177180" y="5319933"/>
              <a:ext cx="1140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50" dirty="0">
                  <a:solidFill>
                    <a:srgbClr val="2F2F2F"/>
                  </a:solidFill>
                  <a:latin typeface="+mj-ea"/>
                  <a:ea typeface="+mj-ea"/>
                </a:rPr>
                <a:t>성민제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27E022-E8F6-29B1-D59E-94171014A3FE}"/>
                </a:ext>
              </a:extLst>
            </p:cNvPr>
            <p:cNvSpPr txBox="1"/>
            <p:nvPr/>
          </p:nvSpPr>
          <p:spPr>
            <a:xfrm>
              <a:off x="4940062" y="5504599"/>
              <a:ext cx="2308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2019111770 </a:t>
              </a:r>
              <a:r>
                <a:rPr lang="ko-KR" altLang="en-US" sz="1600" spc="-150" dirty="0">
                  <a:solidFill>
                    <a:srgbClr val="8E7D78"/>
                  </a:solidFill>
                  <a:latin typeface="+mj-ea"/>
                  <a:ea typeface="+mj-ea"/>
                </a:rPr>
                <a:t>의생명공학과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36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6351E32-0BF5-462F-ECAC-75F27DA5905F}"/>
              </a:ext>
            </a:extLst>
          </p:cNvPr>
          <p:cNvSpPr txBox="1"/>
          <p:nvPr/>
        </p:nvSpPr>
        <p:spPr>
          <a:xfrm>
            <a:off x="2914342" y="262181"/>
            <a:ext cx="3315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디자인 초안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84509-7139-FB20-01B6-6B95B248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6" y="1495661"/>
            <a:ext cx="4016872" cy="2243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71D5E-8D7B-DA15-4683-26816E34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29" y="1457590"/>
            <a:ext cx="4070715" cy="2262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856A8-99D0-32C4-571B-F109B9E3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18" y="3931246"/>
            <a:ext cx="4671964" cy="2664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EA0D82-713D-AD47-18DD-5B2B85B94C87}"/>
              </a:ext>
            </a:extLst>
          </p:cNvPr>
          <p:cNvSpPr txBox="1"/>
          <p:nvPr/>
        </p:nvSpPr>
        <p:spPr>
          <a:xfrm>
            <a:off x="3466330" y="349301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로그인 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C54F4-A53B-3623-EA3B-14534749670C}"/>
              </a:ext>
            </a:extLst>
          </p:cNvPr>
          <p:cNvSpPr txBox="1"/>
          <p:nvPr/>
        </p:nvSpPr>
        <p:spPr>
          <a:xfrm>
            <a:off x="7658214" y="3493010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회원가입 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8C99F-6CCE-A588-2CAF-4D234DDC6861}"/>
              </a:ext>
            </a:extLst>
          </p:cNvPr>
          <p:cNvSpPr txBox="1"/>
          <p:nvPr/>
        </p:nvSpPr>
        <p:spPr>
          <a:xfrm>
            <a:off x="6145378" y="6435153"/>
            <a:ext cx="762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>
                <a:solidFill>
                  <a:srgbClr val="2F2F2F"/>
                </a:solidFill>
                <a:latin typeface="+mj-ea"/>
                <a:ea typeface="+mj-ea"/>
              </a:rPr>
              <a:t>메인  페이지</a:t>
            </a:r>
          </a:p>
        </p:txBody>
      </p:sp>
    </p:spTree>
    <p:extLst>
      <p:ext uri="{BB962C8B-B14F-4D97-AF65-F5344CB8AC3E}">
        <p14:creationId xmlns:p14="http://schemas.microsoft.com/office/powerpoint/2010/main" val="332506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B184F-0774-CF13-B053-9471FE9A3813}"/>
              </a:ext>
            </a:extLst>
          </p:cNvPr>
          <p:cNvSpPr txBox="1"/>
          <p:nvPr/>
        </p:nvSpPr>
        <p:spPr>
          <a:xfrm>
            <a:off x="801056" y="2162490"/>
            <a:ext cx="5875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실시간 공지 알림 서비스 특성 상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주기적 </a:t>
            </a:r>
            <a:r>
              <a:rPr lang="ko-KR" altLang="en-US" sz="2000" b="1" spc="-150" dirty="0" err="1">
                <a:solidFill>
                  <a:srgbClr val="2F2F2F"/>
                </a:solidFill>
                <a:latin typeface="+mn-ea"/>
              </a:rPr>
              <a:t>크롤링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 요청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60951-E8CA-BB71-C6F1-AB1D4F6E259F}"/>
              </a:ext>
            </a:extLst>
          </p:cNvPr>
          <p:cNvSpPr txBox="1"/>
          <p:nvPr/>
        </p:nvSpPr>
        <p:spPr>
          <a:xfrm>
            <a:off x="562089" y="1615976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비용 및 제품화 할 시 고려 사항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8BEC7A-8A8D-CDCF-50A1-E16C20A0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292" y="1533022"/>
            <a:ext cx="1014423" cy="1014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9C9F5-DE65-A70D-24DD-B7B5B497F5D7}"/>
              </a:ext>
            </a:extLst>
          </p:cNvPr>
          <p:cNvSpPr txBox="1"/>
          <p:nvPr/>
        </p:nvSpPr>
        <p:spPr>
          <a:xfrm>
            <a:off x="801056" y="2644985"/>
            <a:ext cx="7587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 err="1">
                <a:solidFill>
                  <a:srgbClr val="2F2F2F"/>
                </a:solidFill>
                <a:latin typeface="+mn-ea"/>
              </a:rPr>
              <a:t>크롤링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 툴 및 로직</a:t>
            </a:r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주기 등을 고려하여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최적의 비용이 나오도록 개발을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29BEB-0121-F76A-F713-33C8D9805262}"/>
              </a:ext>
            </a:extLst>
          </p:cNvPr>
          <p:cNvSpPr txBox="1"/>
          <p:nvPr/>
        </p:nvSpPr>
        <p:spPr>
          <a:xfrm>
            <a:off x="562089" y="3366935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개발환경 제약 조건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D8CB35D-2C72-7282-72D6-6874FD35CE5D}"/>
              </a:ext>
            </a:extLst>
          </p:cNvPr>
          <p:cNvGrpSpPr/>
          <p:nvPr/>
        </p:nvGrpSpPr>
        <p:grpSpPr>
          <a:xfrm>
            <a:off x="1521027" y="3939120"/>
            <a:ext cx="6101947" cy="2296544"/>
            <a:chOff x="1354310" y="3964520"/>
            <a:chExt cx="6101947" cy="22965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DE058F-60CA-EB10-E7CF-570344EF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4310" y="3964520"/>
              <a:ext cx="1864010" cy="186401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0C25C95-5C96-EC26-FE0A-0248DD142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682" y="4068237"/>
              <a:ext cx="1656575" cy="165657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02975-9CD4-F7D9-8DA1-8B1775413314}"/>
                </a:ext>
              </a:extLst>
            </p:cNvPr>
            <p:cNvSpPr txBox="1"/>
            <p:nvPr/>
          </p:nvSpPr>
          <p:spPr>
            <a:xfrm>
              <a:off x="3053792" y="4157861"/>
              <a:ext cx="2627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팀의 모바일 앱 개발 경험의 부재</a:t>
              </a:r>
              <a:endParaRPr lang="ko-KR" altLang="en-US" sz="1600" b="1" spc="-150" dirty="0">
                <a:solidFill>
                  <a:srgbClr val="2F2F2F"/>
                </a:solidFill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7AB815-2BDA-32A3-FDB9-ACAF93E4994D}"/>
                </a:ext>
              </a:extLst>
            </p:cNvPr>
            <p:cNvSpPr txBox="1"/>
            <p:nvPr/>
          </p:nvSpPr>
          <p:spPr>
            <a:xfrm>
              <a:off x="3129133" y="4557971"/>
              <a:ext cx="2476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비교적 짧은 개발기간</a:t>
              </a:r>
              <a:r>
                <a:rPr lang="en-US" altLang="ko-KR" sz="1200" spc="-150" dirty="0">
                  <a:solidFill>
                    <a:srgbClr val="2F2F2F"/>
                  </a:solidFill>
                  <a:latin typeface="+mn-ea"/>
                </a:rPr>
                <a:t>(2</a:t>
              </a:r>
              <a:r>
                <a:rPr lang="ko-KR" altLang="en-US" sz="1200" spc="-150" dirty="0">
                  <a:solidFill>
                    <a:srgbClr val="2F2F2F"/>
                  </a:solidFill>
                  <a:latin typeface="+mn-ea"/>
                </a:rPr>
                <a:t>달</a:t>
              </a:r>
              <a:r>
                <a:rPr lang="en-US" altLang="ko-KR" sz="1200" spc="-150" dirty="0">
                  <a:solidFill>
                    <a:srgbClr val="2F2F2F"/>
                  </a:solidFill>
                  <a:latin typeface="+mn-ea"/>
                </a:rPr>
                <a:t>)</a:t>
              </a:r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 고려</a:t>
              </a:r>
              <a:endParaRPr lang="ko-KR" altLang="en-US" sz="1600" b="1" spc="-150" dirty="0">
                <a:solidFill>
                  <a:srgbClr val="2F2F2F"/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08A261-50E7-9A30-EE20-CD9A65D72474}"/>
                </a:ext>
              </a:extLst>
            </p:cNvPr>
            <p:cNvSpPr txBox="1"/>
            <p:nvPr/>
          </p:nvSpPr>
          <p:spPr>
            <a:xfrm>
              <a:off x="1357217" y="5922510"/>
              <a:ext cx="1858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접근성 좋은 앱 서비스</a:t>
              </a:r>
              <a:endParaRPr lang="ko-KR" altLang="en-US" sz="1600" b="1" spc="-150" dirty="0">
                <a:solidFill>
                  <a:srgbClr val="2F2F2F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81F91B-4C2F-0366-AE13-54AF834BD023}"/>
                </a:ext>
              </a:extLst>
            </p:cNvPr>
            <p:cNvSpPr txBox="1"/>
            <p:nvPr/>
          </p:nvSpPr>
          <p:spPr>
            <a:xfrm>
              <a:off x="6170151" y="5922510"/>
              <a:ext cx="915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2F2F2F"/>
                  </a:solidFill>
                  <a:latin typeface="+mn-ea"/>
                </a:rPr>
                <a:t>웹 서비스</a:t>
              </a:r>
              <a:endParaRPr lang="ko-KR" altLang="en-US" sz="1600" b="1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pic>
        <p:nvPicPr>
          <p:cNvPr id="42" name="그림 41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82FB63E7-EAAD-FFBC-8D52-7E4EC33CC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26" y="4949853"/>
            <a:ext cx="774548" cy="7745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7C92EBF-D68F-A686-97C9-3E968759A7E3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제약 조건</a:t>
            </a:r>
          </a:p>
        </p:txBody>
      </p:sp>
    </p:spTree>
    <p:extLst>
      <p:ext uri="{BB962C8B-B14F-4D97-AF65-F5344CB8AC3E}">
        <p14:creationId xmlns:p14="http://schemas.microsoft.com/office/powerpoint/2010/main" val="221640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3888A0B6-2428-AAC2-F53E-32B9BA9F295D}"/>
              </a:ext>
            </a:extLst>
          </p:cNvPr>
          <p:cNvSpPr/>
          <p:nvPr/>
        </p:nvSpPr>
        <p:spPr>
          <a:xfrm>
            <a:off x="111579" y="2969571"/>
            <a:ext cx="8920842" cy="3748729"/>
          </a:xfrm>
          <a:prstGeom prst="roundRect">
            <a:avLst>
              <a:gd name="adj" fmla="val 906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7042A7-0CB8-5D96-40D8-BDF4762FFDF4}"/>
              </a:ext>
            </a:extLst>
          </p:cNvPr>
          <p:cNvSpPr/>
          <p:nvPr/>
        </p:nvSpPr>
        <p:spPr>
          <a:xfrm>
            <a:off x="111579" y="1315471"/>
            <a:ext cx="8920842" cy="1544662"/>
          </a:xfrm>
          <a:prstGeom prst="roundRect">
            <a:avLst>
              <a:gd name="adj" fmla="val 21116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6A50A4-C785-B51B-DA58-97D648E7E6EA}"/>
              </a:ext>
            </a:extLst>
          </p:cNvPr>
          <p:cNvGrpSpPr/>
          <p:nvPr/>
        </p:nvGrpSpPr>
        <p:grpSpPr>
          <a:xfrm>
            <a:off x="557146" y="1846483"/>
            <a:ext cx="8029709" cy="856255"/>
            <a:chOff x="1589851" y="1261640"/>
            <a:chExt cx="8029709" cy="8562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49D9A-DC9B-C100-96EF-11AAAE1D9904}"/>
                </a:ext>
              </a:extLst>
            </p:cNvPr>
            <p:cNvSpPr txBox="1"/>
            <p:nvPr/>
          </p:nvSpPr>
          <p:spPr>
            <a:xfrm>
              <a:off x="2516968" y="1497868"/>
              <a:ext cx="20493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MacBook Pro m2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094EE5-8F90-073E-966C-A2CD951CD4CF}"/>
                </a:ext>
              </a:extLst>
            </p:cNvPr>
            <p:cNvSpPr txBox="1"/>
            <p:nvPr/>
          </p:nvSpPr>
          <p:spPr>
            <a:xfrm>
              <a:off x="4709078" y="1497868"/>
              <a:ext cx="2111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Galaxy Book4 Pro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C42E07-E78B-E756-8290-E70A8978339F}"/>
                </a:ext>
              </a:extLst>
            </p:cNvPr>
            <p:cNvSpPr txBox="1"/>
            <p:nvPr/>
          </p:nvSpPr>
          <p:spPr>
            <a:xfrm>
              <a:off x="6962999" y="1497868"/>
              <a:ext cx="26565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MSI PS42 modern 8RC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8DC77D3-8309-E401-64D3-D81DFE3E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9851" y="1261640"/>
              <a:ext cx="856255" cy="8562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3D5DC0-4D22-ECAC-1DCB-2DC0C31965A6}"/>
              </a:ext>
            </a:extLst>
          </p:cNvPr>
          <p:cNvGrpSpPr/>
          <p:nvPr/>
        </p:nvGrpSpPr>
        <p:grpSpPr>
          <a:xfrm>
            <a:off x="1072097" y="3584088"/>
            <a:ext cx="7114106" cy="3029433"/>
            <a:chOff x="854334" y="3495188"/>
            <a:chExt cx="7114106" cy="30294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6D6E53-9175-9EBB-5CA1-0B4C070E98D1}"/>
                </a:ext>
              </a:extLst>
            </p:cNvPr>
            <p:cNvGrpSpPr/>
            <p:nvPr/>
          </p:nvGrpSpPr>
          <p:grpSpPr>
            <a:xfrm>
              <a:off x="854334" y="3495188"/>
              <a:ext cx="1478290" cy="1080281"/>
              <a:chOff x="4775724" y="3734473"/>
              <a:chExt cx="1478290" cy="108028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BB68BEC-8661-F504-520F-9D68B9D0CCED}"/>
                  </a:ext>
                </a:extLst>
              </p:cNvPr>
              <p:cNvSpPr txBox="1"/>
              <p:nvPr/>
            </p:nvSpPr>
            <p:spPr>
              <a:xfrm>
                <a:off x="4775724" y="3734473"/>
                <a:ext cx="1478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spc="-150" dirty="0"/>
                  <a:t>통합 개발 환경 </a:t>
                </a:r>
                <a:r>
                  <a:rPr lang="en-US" altLang="ko-KR" sz="1400" spc="-150" dirty="0"/>
                  <a:t>(IDE)</a:t>
                </a:r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8227927-D865-DC51-2831-C854D24E348E}"/>
                  </a:ext>
                </a:extLst>
              </p:cNvPr>
              <p:cNvGrpSpPr/>
              <p:nvPr/>
            </p:nvGrpSpPr>
            <p:grpSpPr>
              <a:xfrm>
                <a:off x="4792670" y="4122566"/>
                <a:ext cx="1444398" cy="692188"/>
                <a:chOff x="4840300" y="4122566"/>
                <a:chExt cx="1444398" cy="692188"/>
              </a:xfrm>
            </p:grpSpPr>
            <p:pic>
              <p:nvPicPr>
                <p:cNvPr id="70" name="Picture 2" descr="file, type, vscode Icon">
                  <a:extLst>
                    <a:ext uri="{FF2B5EF4-FFF2-40B4-BE49-F238E27FC236}">
                      <a16:creationId xmlns:a16="http://schemas.microsoft.com/office/drawing/2014/main" id="{8CCB5386-2BC0-CB27-11EB-809E572005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0300" y="4166754"/>
                  <a:ext cx="648000" cy="64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4" descr="python, pycharm, icon Icon">
                  <a:extLst>
                    <a:ext uri="{FF2B5EF4-FFF2-40B4-BE49-F238E27FC236}">
                      <a16:creationId xmlns:a16="http://schemas.microsoft.com/office/drawing/2014/main" id="{AB367C2B-6217-4A70-FAF6-5F1245C14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22208" y="4122566"/>
                  <a:ext cx="662490" cy="662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4B5F5BC-1585-64CE-DA41-9A8C1BE20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8430" y="4041470"/>
                <a:ext cx="1292878" cy="0"/>
              </a:xfrm>
              <a:prstGeom prst="line">
                <a:avLst/>
              </a:prstGeom>
              <a:ln>
                <a:solidFill>
                  <a:srgbClr val="8E7D7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7529CAA-BD91-2663-B386-B159632E71A1}"/>
                </a:ext>
              </a:extLst>
            </p:cNvPr>
            <p:cNvGrpSpPr/>
            <p:nvPr/>
          </p:nvGrpSpPr>
          <p:grpSpPr>
            <a:xfrm>
              <a:off x="3064265" y="3495188"/>
              <a:ext cx="2251796" cy="1856152"/>
              <a:chOff x="568812" y="4538674"/>
              <a:chExt cx="2251796" cy="18561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836243-94CC-638C-276B-600A552B7A4A}"/>
                  </a:ext>
                </a:extLst>
              </p:cNvPr>
              <p:cNvSpPr txBox="1"/>
              <p:nvPr/>
            </p:nvSpPr>
            <p:spPr>
              <a:xfrm>
                <a:off x="1070773" y="4538674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spc="-150" dirty="0"/>
                  <a:t>프로그래밍 언어</a:t>
                </a:r>
                <a:endParaRPr lang="en-US" altLang="ko-KR" sz="1400" spc="-150" dirty="0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B9077CF-7ABA-94AE-3503-20ABF17B7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535" y="4845671"/>
                <a:ext cx="1292878" cy="0"/>
              </a:xfrm>
              <a:prstGeom prst="line">
                <a:avLst/>
              </a:prstGeom>
              <a:ln>
                <a:solidFill>
                  <a:srgbClr val="8E7D7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B8107FE-874F-F265-2F5B-8AFBACC0FFB9}"/>
                  </a:ext>
                </a:extLst>
              </p:cNvPr>
              <p:cNvGrpSpPr/>
              <p:nvPr/>
            </p:nvGrpSpPr>
            <p:grpSpPr>
              <a:xfrm>
                <a:off x="568812" y="4912515"/>
                <a:ext cx="2251796" cy="1482311"/>
                <a:chOff x="568812" y="4912515"/>
                <a:chExt cx="2251796" cy="1482311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99C8AD5-1FC9-3ED0-087F-CAC0F3AA544D}"/>
                    </a:ext>
                  </a:extLst>
                </p:cNvPr>
                <p:cNvSpPr txBox="1"/>
                <p:nvPr/>
              </p:nvSpPr>
              <p:spPr>
                <a:xfrm>
                  <a:off x="568812" y="4912515"/>
                  <a:ext cx="8907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err="1"/>
                    <a:t>FrontEnd</a:t>
                  </a:r>
                  <a:endParaRPr lang="en-US" altLang="ko-KR" sz="1400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FFA860-A8F3-EFF6-4DE4-817FA5F08AA7}"/>
                    </a:ext>
                  </a:extLst>
                </p:cNvPr>
                <p:cNvSpPr txBox="1"/>
                <p:nvPr/>
              </p:nvSpPr>
              <p:spPr>
                <a:xfrm>
                  <a:off x="578015" y="5469301"/>
                  <a:ext cx="87235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err="1"/>
                    <a:t>BackEnd</a:t>
                  </a:r>
                  <a:endParaRPr lang="en-US" altLang="ko-KR" sz="1400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54E34EB-0CC6-2754-6204-260F86A2D274}"/>
                    </a:ext>
                  </a:extLst>
                </p:cNvPr>
                <p:cNvSpPr txBox="1"/>
                <p:nvPr/>
              </p:nvSpPr>
              <p:spPr>
                <a:xfrm>
                  <a:off x="581575" y="5962826"/>
                  <a:ext cx="8652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Crawling</a:t>
                  </a:r>
                </a:p>
              </p:txBody>
            </p:sp>
            <p:pic>
              <p:nvPicPr>
                <p:cNvPr id="60" name="Picture 6" descr="file, type, html Icon">
                  <a:extLst>
                    <a:ext uri="{FF2B5EF4-FFF2-40B4-BE49-F238E27FC236}">
                      <a16:creationId xmlns:a16="http://schemas.microsoft.com/office/drawing/2014/main" id="{E9C8C089-1A3F-D9F2-30E5-960D00FB8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82936" y="4912515"/>
                  <a:ext cx="432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file, type, css Icon">
                  <a:extLst>
                    <a:ext uri="{FF2B5EF4-FFF2-40B4-BE49-F238E27FC236}">
                      <a16:creationId xmlns:a16="http://schemas.microsoft.com/office/drawing/2014/main" id="{507DDA5A-0BE6-5A4F-AAEF-AC797945CD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9997" y="4912515"/>
                  <a:ext cx="432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10" descr="javascript Icon">
                  <a:extLst>
                    <a:ext uri="{FF2B5EF4-FFF2-40B4-BE49-F238E27FC236}">
                      <a16:creationId xmlns:a16="http://schemas.microsoft.com/office/drawing/2014/main" id="{19346D29-4C78-5BE9-DE22-F1391CCF47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4828" y="4948515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12" descr="python Icon">
                  <a:extLst>
                    <a:ext uri="{FF2B5EF4-FFF2-40B4-BE49-F238E27FC236}">
                      <a16:creationId xmlns:a16="http://schemas.microsoft.com/office/drawing/2014/main" id="{07B6D713-FE5C-DCAB-0B23-448C0D758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81647" y="5469301"/>
                  <a:ext cx="432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12" descr="python Icon">
                  <a:extLst>
                    <a:ext uri="{FF2B5EF4-FFF2-40B4-BE49-F238E27FC236}">
                      <a16:creationId xmlns:a16="http://schemas.microsoft.com/office/drawing/2014/main" id="{7C708FB9-840D-4496-A15D-37648BABE2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81647" y="5962826"/>
                  <a:ext cx="432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E22CB607-B5E0-686E-3F89-A707D7507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519" y="5400969"/>
                  <a:ext cx="2162089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56D128E6-0DA4-8F84-ACB4-EED61F847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519" y="5919387"/>
                  <a:ext cx="2162089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F9326D3-2670-D878-F96F-84C14070EAEB}"/>
                </a:ext>
              </a:extLst>
            </p:cNvPr>
            <p:cNvGrpSpPr/>
            <p:nvPr/>
          </p:nvGrpSpPr>
          <p:grpSpPr>
            <a:xfrm>
              <a:off x="6047702" y="3495188"/>
              <a:ext cx="1920738" cy="1866403"/>
              <a:chOff x="6166348" y="3331689"/>
              <a:chExt cx="1920738" cy="186640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81E605-F741-55BA-E21D-C0FACC09F286}"/>
                  </a:ext>
                </a:extLst>
              </p:cNvPr>
              <p:cNvSpPr txBox="1"/>
              <p:nvPr/>
            </p:nvSpPr>
            <p:spPr>
              <a:xfrm>
                <a:off x="6614752" y="3331689"/>
                <a:ext cx="9861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spc="-150" dirty="0"/>
                  <a:t>프레임워크</a:t>
                </a:r>
                <a:endParaRPr lang="en-US" altLang="ko-KR" sz="1400" spc="-150" dirty="0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CE36561-B2EA-3972-1A9F-EA7B7368F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020" y="3638686"/>
                <a:ext cx="903624" cy="0"/>
              </a:xfrm>
              <a:prstGeom prst="line">
                <a:avLst/>
              </a:prstGeom>
              <a:ln>
                <a:solidFill>
                  <a:srgbClr val="8E7D7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DFCB42E-C8D2-A84B-7617-1D088A826B9F}"/>
                  </a:ext>
                </a:extLst>
              </p:cNvPr>
              <p:cNvGrpSpPr/>
              <p:nvPr/>
            </p:nvGrpSpPr>
            <p:grpSpPr>
              <a:xfrm>
                <a:off x="6166348" y="3715781"/>
                <a:ext cx="1920738" cy="1482311"/>
                <a:chOff x="5943669" y="3763970"/>
                <a:chExt cx="1920738" cy="1482311"/>
              </a:xfrm>
            </p:grpSpPr>
            <p:pic>
              <p:nvPicPr>
                <p:cNvPr id="46" name="Picture 14" descr="react, original, logo Icon">
                  <a:extLst>
                    <a:ext uri="{FF2B5EF4-FFF2-40B4-BE49-F238E27FC236}">
                      <a16:creationId xmlns:a16="http://schemas.microsoft.com/office/drawing/2014/main" id="{58EA4FF5-9227-58B4-17EA-AEC8E732E2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1904" y="3763970"/>
                  <a:ext cx="432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6" descr="post-thumbnail">
                  <a:extLst>
                    <a:ext uri="{FF2B5EF4-FFF2-40B4-BE49-F238E27FC236}">
                      <a16:creationId xmlns:a16="http://schemas.microsoft.com/office/drawing/2014/main" id="{433A15D7-0A56-174C-355F-2929902CB8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8237" y="4295403"/>
                  <a:ext cx="978113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0">
                  <a:extLst>
                    <a:ext uri="{FF2B5EF4-FFF2-40B4-BE49-F238E27FC236}">
                      <a16:creationId xmlns:a16="http://schemas.microsoft.com/office/drawing/2014/main" id="{B9301420-509D-223A-3606-A7EEC3ADE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59025" y="4814281"/>
                  <a:ext cx="1005382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F709D1-C309-F639-45C7-49A7465BFF79}"/>
                    </a:ext>
                  </a:extLst>
                </p:cNvPr>
                <p:cNvSpPr txBox="1"/>
                <p:nvPr/>
              </p:nvSpPr>
              <p:spPr>
                <a:xfrm>
                  <a:off x="5943669" y="3763970"/>
                  <a:ext cx="8907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err="1"/>
                    <a:t>FrontEnd</a:t>
                  </a:r>
                  <a:endParaRPr lang="en-US" altLang="ko-KR" sz="1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8632428-8F8C-0297-1CEB-E7B9FD2756C9}"/>
                    </a:ext>
                  </a:extLst>
                </p:cNvPr>
                <p:cNvSpPr txBox="1"/>
                <p:nvPr/>
              </p:nvSpPr>
              <p:spPr>
                <a:xfrm>
                  <a:off x="5952872" y="4295403"/>
                  <a:ext cx="87235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err="1"/>
                    <a:t>BackEnd</a:t>
                  </a:r>
                  <a:endParaRPr lang="en-US" altLang="ko-KR" sz="14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08AEA39-0E83-5C3D-4777-B0058E319710}"/>
                    </a:ext>
                  </a:extLst>
                </p:cNvPr>
                <p:cNvSpPr txBox="1"/>
                <p:nvPr/>
              </p:nvSpPr>
              <p:spPr>
                <a:xfrm>
                  <a:off x="5956432" y="4814281"/>
                  <a:ext cx="8652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Crawling</a:t>
                  </a:r>
                </a:p>
              </p:txBody>
            </p: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B719759E-B189-47AB-DFB3-7A97F37A6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4813" y="4252424"/>
                  <a:ext cx="1740814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7DB5F1E-5002-A429-807E-0861E9D40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4813" y="4792823"/>
                  <a:ext cx="1740814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64AA16-B1BC-3125-D95A-37B164350FA7}"/>
                </a:ext>
              </a:extLst>
            </p:cNvPr>
            <p:cNvGrpSpPr/>
            <p:nvPr/>
          </p:nvGrpSpPr>
          <p:grpSpPr>
            <a:xfrm>
              <a:off x="977666" y="5331217"/>
              <a:ext cx="1296000" cy="984695"/>
              <a:chOff x="958803" y="5254524"/>
              <a:chExt cx="1296000" cy="98469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F528F36-51B4-8217-D962-A7678764315B}"/>
                  </a:ext>
                </a:extLst>
              </p:cNvPr>
              <p:cNvGrpSpPr/>
              <p:nvPr/>
            </p:nvGrpSpPr>
            <p:grpSpPr>
              <a:xfrm>
                <a:off x="960364" y="5254524"/>
                <a:ext cx="1292878" cy="307777"/>
                <a:chOff x="752594" y="5274559"/>
                <a:chExt cx="1292878" cy="30777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1906F4-3964-3225-1350-07D6E5C9AA25}"/>
                    </a:ext>
                  </a:extLst>
                </p:cNvPr>
                <p:cNvSpPr txBox="1"/>
                <p:nvPr/>
              </p:nvSpPr>
              <p:spPr>
                <a:xfrm>
                  <a:off x="825802" y="5274559"/>
                  <a:ext cx="11464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spc="-150" dirty="0"/>
                    <a:t>데이터베이스</a:t>
                  </a:r>
                  <a:endParaRPr lang="en-US" altLang="ko-KR" sz="1400" spc="-150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96AA149E-993F-918F-44D6-57A8FB4DD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594" y="5581556"/>
                  <a:ext cx="1292878" cy="0"/>
                </a:xfrm>
                <a:prstGeom prst="line">
                  <a:avLst/>
                </a:prstGeom>
                <a:ln>
                  <a:solidFill>
                    <a:srgbClr val="8E7D7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0" name="Picture 22" descr="sqlite, logo Icon">
                <a:extLst>
                  <a:ext uri="{FF2B5EF4-FFF2-40B4-BE49-F238E27FC236}">
                    <a16:creationId xmlns:a16="http://schemas.microsoft.com/office/drawing/2014/main" id="{0B270C13-722A-1D90-E8D6-75D0FC5D8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803" y="5591219"/>
                <a:ext cx="12960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77F2ACA-6B5A-CFCA-5878-930BB787F517}"/>
                </a:ext>
              </a:extLst>
            </p:cNvPr>
            <p:cNvGrpSpPr/>
            <p:nvPr/>
          </p:nvGrpSpPr>
          <p:grpSpPr>
            <a:xfrm>
              <a:off x="3226634" y="5331217"/>
              <a:ext cx="4365064" cy="1193404"/>
              <a:chOff x="3394337" y="5291812"/>
              <a:chExt cx="4365064" cy="119340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EC0506-5481-75DC-3968-471A845DDF85}"/>
                  </a:ext>
                </a:extLst>
              </p:cNvPr>
              <p:cNvSpPr txBox="1"/>
              <p:nvPr/>
            </p:nvSpPr>
            <p:spPr>
              <a:xfrm>
                <a:off x="5286565" y="5291812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그 외</a:t>
                </a:r>
                <a:endParaRPr lang="en-US" altLang="ko-KR" sz="1400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A5F6F7A-2AC8-922B-FF80-F3AE442CF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494" y="5598809"/>
                <a:ext cx="4224751" cy="0"/>
              </a:xfrm>
              <a:prstGeom prst="line">
                <a:avLst/>
              </a:prstGeom>
              <a:ln>
                <a:solidFill>
                  <a:srgbClr val="8E7D7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E62B9E5-95F0-BE0E-91E5-F35D2A758A82}"/>
                  </a:ext>
                </a:extLst>
              </p:cNvPr>
              <p:cNvGrpSpPr/>
              <p:nvPr/>
            </p:nvGrpSpPr>
            <p:grpSpPr>
              <a:xfrm>
                <a:off x="3394337" y="5746998"/>
                <a:ext cx="4365064" cy="738218"/>
                <a:chOff x="3394337" y="5746998"/>
                <a:chExt cx="4365064" cy="73821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28626C7-C205-2471-15D4-56A41C879B3F}"/>
                    </a:ext>
                  </a:extLst>
                </p:cNvPr>
                <p:cNvGrpSpPr/>
                <p:nvPr/>
              </p:nvGrpSpPr>
              <p:grpSpPr>
                <a:xfrm>
                  <a:off x="3394337" y="5746998"/>
                  <a:ext cx="777777" cy="738218"/>
                  <a:chOff x="3394337" y="5746998"/>
                  <a:chExt cx="777777" cy="738218"/>
                </a:xfrm>
              </p:grpSpPr>
              <p:pic>
                <p:nvPicPr>
                  <p:cNvPr id="37" name="Picture 24" descr="figma, logo Icon">
                    <a:extLst>
                      <a:ext uri="{FF2B5EF4-FFF2-40B4-BE49-F238E27FC236}">
                        <a16:creationId xmlns:a16="http://schemas.microsoft.com/office/drawing/2014/main" id="{370CF926-E3DA-528C-6EC8-55C6F6E2E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73239" y="5746998"/>
                    <a:ext cx="432000" cy="432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201EAE6-43D4-B543-8E63-694B14D7A607}"/>
                      </a:ext>
                    </a:extLst>
                  </p:cNvPr>
                  <p:cNvSpPr txBox="1"/>
                  <p:nvPr/>
                </p:nvSpPr>
                <p:spPr>
                  <a:xfrm>
                    <a:off x="3394337" y="6223606"/>
                    <a:ext cx="77777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50" dirty="0"/>
                      <a:t>웹 디자인</a:t>
                    </a:r>
                    <a:endParaRPr lang="en-US" altLang="ko-KR" sz="1050" dirty="0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84C06D2-A0CD-005C-D98E-890EB4D04962}"/>
                    </a:ext>
                  </a:extLst>
                </p:cNvPr>
                <p:cNvGrpSpPr/>
                <p:nvPr/>
              </p:nvGrpSpPr>
              <p:grpSpPr>
                <a:xfrm>
                  <a:off x="4266827" y="5746998"/>
                  <a:ext cx="1316386" cy="730524"/>
                  <a:chOff x="4041986" y="5746998"/>
                  <a:chExt cx="1316386" cy="730524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8B60104B-DC54-A24B-24A5-4B5A01DF4B67}"/>
                      </a:ext>
                    </a:extLst>
                  </p:cNvPr>
                  <p:cNvGrpSpPr/>
                  <p:nvPr/>
                </p:nvGrpSpPr>
                <p:grpSpPr>
                  <a:xfrm>
                    <a:off x="4207429" y="5746998"/>
                    <a:ext cx="985500" cy="432000"/>
                    <a:chOff x="4172531" y="5746998"/>
                    <a:chExt cx="985500" cy="432000"/>
                  </a:xfrm>
                </p:grpSpPr>
                <p:pic>
                  <p:nvPicPr>
                    <p:cNvPr id="35" name="Picture 26" descr="slack Icon">
                      <a:extLst>
                        <a:ext uri="{FF2B5EF4-FFF2-40B4-BE49-F238E27FC236}">
                          <a16:creationId xmlns:a16="http://schemas.microsoft.com/office/drawing/2014/main" id="{096FBB26-2000-044F-59D3-B6FB5E7EED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72531" y="5746998"/>
                      <a:ext cx="432000" cy="432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28" descr="notion, logo Icon">
                      <a:extLst>
                        <a:ext uri="{FF2B5EF4-FFF2-40B4-BE49-F238E27FC236}">
                          <a16:creationId xmlns:a16="http://schemas.microsoft.com/office/drawing/2014/main" id="{1C8EB71F-5E37-9862-5ED4-349264F30C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26031" y="5746998"/>
                      <a:ext cx="432000" cy="432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62D7407-89C2-8CF3-DB99-9B7766864593}"/>
                      </a:ext>
                    </a:extLst>
                  </p:cNvPr>
                  <p:cNvSpPr txBox="1"/>
                  <p:nvPr/>
                </p:nvSpPr>
                <p:spPr>
                  <a:xfrm>
                    <a:off x="4041986" y="6223606"/>
                    <a:ext cx="131638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50" dirty="0"/>
                      <a:t>팀 내 커뮤니케이션</a:t>
                    </a:r>
                    <a:endParaRPr lang="en-US" altLang="ko-KR" sz="1050" dirty="0"/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F671F94-04E8-DC71-89F4-701D8A8247DE}"/>
                    </a:ext>
                  </a:extLst>
                </p:cNvPr>
                <p:cNvGrpSpPr/>
                <p:nvPr/>
              </p:nvGrpSpPr>
              <p:grpSpPr>
                <a:xfrm>
                  <a:off x="5677926" y="5746998"/>
                  <a:ext cx="1074333" cy="730524"/>
                  <a:chOff x="5304963" y="5746998"/>
                  <a:chExt cx="1074333" cy="730524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936B27A0-FC9F-3328-33E1-3334101EFE9F}"/>
                      </a:ext>
                    </a:extLst>
                  </p:cNvPr>
                  <p:cNvGrpSpPr/>
                  <p:nvPr/>
                </p:nvGrpSpPr>
                <p:grpSpPr>
                  <a:xfrm>
                    <a:off x="5376848" y="5746998"/>
                    <a:ext cx="930562" cy="432000"/>
                    <a:chOff x="5315135" y="5746998"/>
                    <a:chExt cx="930562" cy="432000"/>
                  </a:xfrm>
                </p:grpSpPr>
                <p:pic>
                  <p:nvPicPr>
                    <p:cNvPr id="31" name="Picture 30" descr="file, type, git Icon">
                      <a:extLst>
                        <a:ext uri="{FF2B5EF4-FFF2-40B4-BE49-F238E27FC236}">
                          <a16:creationId xmlns:a16="http://schemas.microsoft.com/office/drawing/2014/main" id="{36DCCD1D-5EA0-8E44-8289-96CB425980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315135" y="5746998"/>
                      <a:ext cx="432000" cy="432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" name="Picture 32" descr="github, git Icon">
                      <a:extLst>
                        <a:ext uri="{FF2B5EF4-FFF2-40B4-BE49-F238E27FC236}">
                          <a16:creationId xmlns:a16="http://schemas.microsoft.com/office/drawing/2014/main" id="{356F58F3-86DF-6211-7E12-40A59076BBD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13697" y="5746998"/>
                      <a:ext cx="432000" cy="432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5E7B7B0-0902-B46A-5044-5D73A650983C}"/>
                      </a:ext>
                    </a:extLst>
                  </p:cNvPr>
                  <p:cNvSpPr txBox="1"/>
                  <p:nvPr/>
                </p:nvSpPr>
                <p:spPr>
                  <a:xfrm>
                    <a:off x="5304963" y="6223606"/>
                    <a:ext cx="1074333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50" dirty="0"/>
                      <a:t>팀 내 개발 협업</a:t>
                    </a:r>
                    <a:endParaRPr lang="en-US" altLang="ko-KR" sz="1050" dirty="0"/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7FD7804-CBD8-1828-2A26-602E8E8F7B50}"/>
                    </a:ext>
                  </a:extLst>
                </p:cNvPr>
                <p:cNvGrpSpPr/>
                <p:nvPr/>
              </p:nvGrpSpPr>
              <p:grpSpPr>
                <a:xfrm>
                  <a:off x="6846972" y="5746998"/>
                  <a:ext cx="912429" cy="730524"/>
                  <a:chOff x="6346551" y="5746998"/>
                  <a:chExt cx="912429" cy="730524"/>
                </a:xfrm>
              </p:grpSpPr>
              <p:pic>
                <p:nvPicPr>
                  <p:cNvPr id="27" name="Picture 34" descr="docker Icon">
                    <a:extLst>
                      <a:ext uri="{FF2B5EF4-FFF2-40B4-BE49-F238E27FC236}">
                        <a16:creationId xmlns:a16="http://schemas.microsoft.com/office/drawing/2014/main" id="{DEDC9ADD-23AB-9229-4AA0-61C693B87C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6763" y="5746998"/>
                    <a:ext cx="432000" cy="432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3468926-73D7-8FD1-30B1-037BE86DBCF2}"/>
                      </a:ext>
                    </a:extLst>
                  </p:cNvPr>
                  <p:cNvSpPr txBox="1"/>
                  <p:nvPr/>
                </p:nvSpPr>
                <p:spPr>
                  <a:xfrm>
                    <a:off x="6346551" y="6223606"/>
                    <a:ext cx="912429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50" dirty="0"/>
                      <a:t>관리 및 배포</a:t>
                    </a:r>
                    <a:endParaRPr lang="en-US" altLang="ko-KR" sz="1050" dirty="0"/>
                  </a:p>
                </p:txBody>
              </p:sp>
            </p:grpSp>
          </p:grp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D228DD36-5C9F-8E42-EEEF-C360290F46F8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3D53F1-8AF6-FF20-B3D8-99FE931D73A4}"/>
              </a:ext>
            </a:extLst>
          </p:cNvPr>
          <p:cNvSpPr txBox="1"/>
          <p:nvPr/>
        </p:nvSpPr>
        <p:spPr>
          <a:xfrm>
            <a:off x="562068" y="308631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+mj-ea"/>
                <a:ea typeface="+mj-ea"/>
              </a:rPr>
              <a:t>소프트웨어 툴 및 언어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94872C3-9D8D-8EDE-19A3-EBA56DAA5C4F}"/>
              </a:ext>
            </a:extLst>
          </p:cNvPr>
          <p:cNvCxnSpPr>
            <a:cxnSpLocks/>
          </p:cNvCxnSpPr>
          <p:nvPr/>
        </p:nvCxnSpPr>
        <p:spPr>
          <a:xfrm>
            <a:off x="658873" y="3487396"/>
            <a:ext cx="2140682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B5C1CDE8-C8AE-5D88-0D45-4E698AB52DFE}"/>
              </a:ext>
            </a:extLst>
          </p:cNvPr>
          <p:cNvSpPr txBox="1"/>
          <p:nvPr/>
        </p:nvSpPr>
        <p:spPr>
          <a:xfrm>
            <a:off x="946788" y="1390304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+mj-ea"/>
                <a:ea typeface="+mj-ea"/>
              </a:rPr>
              <a:t>하드웨어 장비</a:t>
            </a: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84015615-9D12-A238-0EF8-10729645CB36}"/>
              </a:ext>
            </a:extLst>
          </p:cNvPr>
          <p:cNvCxnSpPr>
            <a:cxnSpLocks/>
          </p:cNvCxnSpPr>
          <p:nvPr/>
        </p:nvCxnSpPr>
        <p:spPr>
          <a:xfrm>
            <a:off x="658873" y="1791386"/>
            <a:ext cx="2140682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4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6FFF63-ADDF-ADBC-143A-F5FEE11D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53" y="2241914"/>
            <a:ext cx="2394500" cy="4256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2D0C64-83A3-B950-DE2E-5967E34D1774}"/>
              </a:ext>
            </a:extLst>
          </p:cNvPr>
          <p:cNvCxnSpPr>
            <a:cxnSpLocks/>
          </p:cNvCxnSpPr>
          <p:nvPr/>
        </p:nvCxnSpPr>
        <p:spPr>
          <a:xfrm flipV="1">
            <a:off x="4343400" y="3832681"/>
            <a:ext cx="1568450" cy="1478127"/>
          </a:xfrm>
          <a:prstGeom prst="line">
            <a:avLst/>
          </a:prstGeom>
          <a:ln>
            <a:solidFill>
              <a:srgbClr val="ED6E2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EC47D1-4F2A-03F6-2034-6120D3D9B2F0}"/>
              </a:ext>
            </a:extLst>
          </p:cNvPr>
          <p:cNvGrpSpPr/>
          <p:nvPr/>
        </p:nvGrpSpPr>
        <p:grpSpPr>
          <a:xfrm>
            <a:off x="1028573" y="2032681"/>
            <a:ext cx="3377889" cy="2513070"/>
            <a:chOff x="860958" y="2018687"/>
            <a:chExt cx="3377889" cy="2513070"/>
          </a:xfrm>
        </p:grpSpPr>
        <p:pic>
          <p:nvPicPr>
            <p:cNvPr id="13" name="그림 12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F009B23E-8FBE-FD81-00A9-07EC10F6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58" y="2018687"/>
              <a:ext cx="2284418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C77D25A4-A8B4-8FFD-17BA-CBF7CEF8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141" y="2223226"/>
              <a:ext cx="2380645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AC360577-BFB0-787A-7D99-D27AC9266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87"/>
            <a:stretch/>
          </p:blipFill>
          <p:spPr>
            <a:xfrm>
              <a:off x="1364814" y="2422405"/>
              <a:ext cx="2569066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839292-1213-D3EA-BE65-4F250E35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4439" y="2731758"/>
              <a:ext cx="2514408" cy="1799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36920FC-A76D-04B5-C178-B33313B1B80D}"/>
              </a:ext>
            </a:extLst>
          </p:cNvPr>
          <p:cNvSpPr txBox="1"/>
          <p:nvPr/>
        </p:nvSpPr>
        <p:spPr>
          <a:xfrm>
            <a:off x="1382511" y="5730216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원하는 내용의 공지사항 접근 용이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F4783A-35E3-A8C5-0932-36F5BE2ED6A5}"/>
              </a:ext>
            </a:extLst>
          </p:cNvPr>
          <p:cNvSpPr txBox="1"/>
          <p:nvPr/>
        </p:nvSpPr>
        <p:spPr>
          <a:xfrm>
            <a:off x="1903854" y="5294866"/>
            <a:ext cx="250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카테고리 분류기능 제공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814CDF-C612-A97F-A5A2-3AA65DEA787E}"/>
              </a:ext>
            </a:extLst>
          </p:cNvPr>
          <p:cNvSpPr txBox="1"/>
          <p:nvPr/>
        </p:nvSpPr>
        <p:spPr>
          <a:xfrm>
            <a:off x="759894" y="6098694"/>
            <a:ext cx="4705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사용자 개인별 필요한 내용의 정보 취득에 도움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BB561-8F11-D321-7FBC-90B9C34099A1}"/>
              </a:ext>
            </a:extLst>
          </p:cNvPr>
          <p:cNvSpPr txBox="1"/>
          <p:nvPr/>
        </p:nvSpPr>
        <p:spPr>
          <a:xfrm>
            <a:off x="585171" y="1517005"/>
            <a:ext cx="797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2F2F2F"/>
                </a:solidFill>
                <a:latin typeface="+mn-ea"/>
              </a:rPr>
              <a:t>여러 페이지를 옮겨 다닐 필요 없이 </a:t>
            </a:r>
            <a:r>
              <a:rPr lang="ko-KR" altLang="en-US" spc="-150" dirty="0">
                <a:solidFill>
                  <a:srgbClr val="2F2F2F"/>
                </a:solidFill>
                <a:latin typeface="+mj-ea"/>
                <a:ea typeface="+mj-ea"/>
              </a:rPr>
              <a:t>한눈에 동국대학교의 학사일정과 공지사항을 파악 가능</a:t>
            </a:r>
          </a:p>
        </p:txBody>
      </p:sp>
      <p:pic>
        <p:nvPicPr>
          <p:cNvPr id="44" name="그림 43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93AE7744-4055-1BB3-A90C-12D7128FB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27" y="2707851"/>
            <a:ext cx="774548" cy="7745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3C95D3-4BF8-6EB6-86F0-73943264EA08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97257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A89CC23F-5B01-11B6-77FC-FE4D4E5F4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7" y="2187241"/>
            <a:ext cx="8713206" cy="3893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10E7D-ECCA-1F7F-2259-8B62D000E1D2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추진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4065D-A5EA-6FC6-4320-9B5FD999CFF7}"/>
              </a:ext>
            </a:extLst>
          </p:cNvPr>
          <p:cNvSpPr txBox="1"/>
          <p:nvPr/>
        </p:nvSpPr>
        <p:spPr>
          <a:xfrm>
            <a:off x="460489" y="1566424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추진 일정 </a:t>
            </a:r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간트차트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513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7444B-3E72-167A-F1D6-2832235EFFCF}"/>
              </a:ext>
            </a:extLst>
          </p:cNvPr>
          <p:cNvSpPr txBox="1"/>
          <p:nvPr/>
        </p:nvSpPr>
        <p:spPr>
          <a:xfrm>
            <a:off x="914401" y="369635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ED6E25"/>
                </a:solidFill>
                <a:latin typeface="+mj-ea"/>
                <a:ea typeface="+mj-ea"/>
              </a:rPr>
              <a:t>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BE92D-22B9-3F90-391E-A7010B6EFC32}"/>
              </a:ext>
            </a:extLst>
          </p:cNvPr>
          <p:cNvSpPr txBox="1"/>
          <p:nvPr/>
        </p:nvSpPr>
        <p:spPr>
          <a:xfrm>
            <a:off x="914401" y="262690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5D1C-E498-295B-20C9-4995507839D4}"/>
              </a:ext>
            </a:extLst>
          </p:cNvPr>
          <p:cNvSpPr txBox="1"/>
          <p:nvPr/>
        </p:nvSpPr>
        <p:spPr>
          <a:xfrm>
            <a:off x="914401" y="528220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83EB-84FF-97FB-2E03-A915E0FEB252}"/>
              </a:ext>
            </a:extLst>
          </p:cNvPr>
          <p:cNvSpPr txBox="1"/>
          <p:nvPr/>
        </p:nvSpPr>
        <p:spPr>
          <a:xfrm>
            <a:off x="1713658" y="262690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+mj-ea"/>
                <a:ea typeface="+mj-ea"/>
              </a:rPr>
              <a:t>박주한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94D8-ABBA-1949-22C0-91DC19781EFA}"/>
              </a:ext>
            </a:extLst>
          </p:cNvPr>
          <p:cNvSpPr txBox="1"/>
          <p:nvPr/>
        </p:nvSpPr>
        <p:spPr>
          <a:xfrm>
            <a:off x="1713658" y="369635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전병현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71AFC-0F88-67C0-FD0B-223D7C0DDA8F}"/>
              </a:ext>
            </a:extLst>
          </p:cNvPr>
          <p:cNvSpPr txBox="1"/>
          <p:nvPr/>
        </p:nvSpPr>
        <p:spPr>
          <a:xfrm>
            <a:off x="1713658" y="528220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성민제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1FFF-846A-E246-0845-2257ED9CCEB4}"/>
              </a:ext>
            </a:extLst>
          </p:cNvPr>
          <p:cNvSpPr txBox="1"/>
          <p:nvPr/>
        </p:nvSpPr>
        <p:spPr>
          <a:xfrm>
            <a:off x="3314215" y="2626904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C9250-5BF9-5A3F-79F9-28299FF1293C}"/>
              </a:ext>
            </a:extLst>
          </p:cNvPr>
          <p:cNvSpPr txBox="1"/>
          <p:nvPr/>
        </p:nvSpPr>
        <p:spPr>
          <a:xfrm>
            <a:off x="3302192" y="3696359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BE</a:t>
            </a:r>
            <a:endParaRPr lang="ko-KR" altLang="en-US" sz="24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CD975-939B-5300-E7D8-F15BF548263E}"/>
              </a:ext>
            </a:extLst>
          </p:cNvPr>
          <p:cNvSpPr txBox="1"/>
          <p:nvPr/>
        </p:nvSpPr>
        <p:spPr>
          <a:xfrm>
            <a:off x="3314215" y="5282206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FE</a:t>
            </a:r>
            <a:endParaRPr lang="ko-KR" altLang="en-US" sz="24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2FDCD-3264-7DBC-954E-A37DCF2820FC}"/>
              </a:ext>
            </a:extLst>
          </p:cNvPr>
          <p:cNvSpPr txBox="1"/>
          <p:nvPr/>
        </p:nvSpPr>
        <p:spPr>
          <a:xfrm>
            <a:off x="3024873" y="214053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/>
              <a:t>주요 역할</a:t>
            </a:r>
            <a:endParaRPr lang="ko-KR" altLang="en-US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636AF-0EA1-451E-37A3-E81953D05A03}"/>
              </a:ext>
            </a:extLst>
          </p:cNvPr>
          <p:cNvSpPr txBox="1"/>
          <p:nvPr/>
        </p:nvSpPr>
        <p:spPr>
          <a:xfrm>
            <a:off x="4612111" y="214053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세부 역할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A85393-F12A-AB8C-C20C-0CFEB7FC0045}"/>
              </a:ext>
            </a:extLst>
          </p:cNvPr>
          <p:cNvCxnSpPr>
            <a:cxnSpLocks/>
          </p:cNvCxnSpPr>
          <p:nvPr/>
        </p:nvCxnSpPr>
        <p:spPr>
          <a:xfrm>
            <a:off x="994622" y="3546324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07E7F4-A5EA-C3B7-BF6F-D5773408B605}"/>
              </a:ext>
            </a:extLst>
          </p:cNvPr>
          <p:cNvCxnSpPr>
            <a:cxnSpLocks/>
          </p:cNvCxnSpPr>
          <p:nvPr/>
        </p:nvCxnSpPr>
        <p:spPr>
          <a:xfrm>
            <a:off x="994622" y="5064573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978C8C-8152-C505-7D57-59C7180A8E93}"/>
              </a:ext>
            </a:extLst>
          </p:cNvPr>
          <p:cNvGrpSpPr/>
          <p:nvPr/>
        </p:nvGrpSpPr>
        <p:grpSpPr>
          <a:xfrm>
            <a:off x="4663891" y="2658654"/>
            <a:ext cx="2634042" cy="747938"/>
            <a:chOff x="4663891" y="2782788"/>
            <a:chExt cx="2634042" cy="7479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C4BCB-28BF-A09A-4C24-2E5B2851E528}"/>
                </a:ext>
              </a:extLst>
            </p:cNvPr>
            <p:cNvSpPr txBox="1"/>
            <p:nvPr/>
          </p:nvSpPr>
          <p:spPr>
            <a:xfrm>
              <a:off x="4778910" y="2782788"/>
              <a:ext cx="2519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공지사항 </a:t>
              </a:r>
              <a:r>
                <a:rPr lang="en-US" altLang="ko-KR" sz="1600" spc="-150" dirty="0"/>
                <a:t>Card </a:t>
              </a:r>
              <a:r>
                <a:rPr lang="ko-KR" altLang="en-US" sz="1600" spc="-150" dirty="0"/>
                <a:t>레이아웃 제작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F08E0-9035-F4F2-AF70-5F8B1BFE3736}"/>
                </a:ext>
              </a:extLst>
            </p:cNvPr>
            <p:cNvSpPr txBox="1"/>
            <p:nvPr/>
          </p:nvSpPr>
          <p:spPr>
            <a:xfrm>
              <a:off x="4779518" y="3192172"/>
              <a:ext cx="149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CSS </a:t>
              </a:r>
              <a:r>
                <a:rPr lang="ko-KR" altLang="en-US" sz="1600" spc="-150" dirty="0"/>
                <a:t>세부 디자인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8B99990-CD8C-ABDC-B499-78E6796CE5EB}"/>
                </a:ext>
              </a:extLst>
            </p:cNvPr>
            <p:cNvSpPr/>
            <p:nvPr/>
          </p:nvSpPr>
          <p:spPr>
            <a:xfrm>
              <a:off x="4663891" y="2894217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E704E6-3A1D-8BDB-F635-1E493B810847}"/>
                </a:ext>
              </a:extLst>
            </p:cNvPr>
            <p:cNvSpPr/>
            <p:nvPr/>
          </p:nvSpPr>
          <p:spPr>
            <a:xfrm>
              <a:off x="4663891" y="3314223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32CD52A-2BA2-FA8D-B032-478653DC881C}"/>
              </a:ext>
            </a:extLst>
          </p:cNvPr>
          <p:cNvGrpSpPr/>
          <p:nvPr/>
        </p:nvGrpSpPr>
        <p:grpSpPr>
          <a:xfrm>
            <a:off x="4663891" y="3696359"/>
            <a:ext cx="1320798" cy="1154679"/>
            <a:chOff x="4663891" y="3842409"/>
            <a:chExt cx="1320798" cy="11546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63D3B2-22A3-C5EB-1450-5F4A43422794}"/>
                </a:ext>
              </a:extLst>
            </p:cNvPr>
            <p:cNvSpPr txBox="1"/>
            <p:nvPr/>
          </p:nvSpPr>
          <p:spPr>
            <a:xfrm>
              <a:off x="4778910" y="3842409"/>
              <a:ext cx="120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학사일정 </a:t>
              </a:r>
              <a:r>
                <a:rPr lang="en-US" altLang="ko-KR" sz="1600" spc="-150" dirty="0"/>
                <a:t>API</a:t>
              </a:r>
              <a:endParaRPr lang="ko-KR" altLang="en-US" sz="1600" spc="-1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3D258-5569-3BE3-DEE0-D157C121E7E0}"/>
                </a:ext>
              </a:extLst>
            </p:cNvPr>
            <p:cNvSpPr txBox="1"/>
            <p:nvPr/>
          </p:nvSpPr>
          <p:spPr>
            <a:xfrm>
              <a:off x="4778910" y="4250471"/>
              <a:ext cx="120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공지사항 </a:t>
              </a:r>
              <a:r>
                <a:rPr lang="en-US" altLang="ko-KR" sz="1600" spc="-150" dirty="0"/>
                <a:t>API</a:t>
              </a:r>
              <a:endParaRPr lang="ko-KR" altLang="en-US" sz="1600" spc="-1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DBFEB4-9C15-87A4-50BD-D0BF72C83DCD}"/>
                </a:ext>
              </a:extLst>
            </p:cNvPr>
            <p:cNvSpPr txBox="1"/>
            <p:nvPr/>
          </p:nvSpPr>
          <p:spPr>
            <a:xfrm>
              <a:off x="4778910" y="4658534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DB</a:t>
              </a:r>
              <a:r>
                <a:rPr lang="ko-KR" altLang="en-US" sz="1600" spc="-150" dirty="0"/>
                <a:t> 설계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F400B05-70EA-DE06-DC5C-693B1FD584B0}"/>
                </a:ext>
              </a:extLst>
            </p:cNvPr>
            <p:cNvSpPr/>
            <p:nvPr/>
          </p:nvSpPr>
          <p:spPr>
            <a:xfrm>
              <a:off x="4663891" y="3962021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766D8D0-6610-6607-04A0-2E420F5739EC}"/>
                </a:ext>
              </a:extLst>
            </p:cNvPr>
            <p:cNvSpPr/>
            <p:nvPr/>
          </p:nvSpPr>
          <p:spPr>
            <a:xfrm>
              <a:off x="4663891" y="4373740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AEA5426-6684-429E-7105-A9B635FAE4A3}"/>
                </a:ext>
              </a:extLst>
            </p:cNvPr>
            <p:cNvSpPr/>
            <p:nvPr/>
          </p:nvSpPr>
          <p:spPr>
            <a:xfrm>
              <a:off x="4663891" y="4785459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561D24-ED43-5C5F-0440-B4D242999AFE}"/>
              </a:ext>
            </a:extLst>
          </p:cNvPr>
          <p:cNvGrpSpPr/>
          <p:nvPr/>
        </p:nvGrpSpPr>
        <p:grpSpPr>
          <a:xfrm>
            <a:off x="4663891" y="5282206"/>
            <a:ext cx="2600892" cy="1073682"/>
            <a:chOff x="4663891" y="5327282"/>
            <a:chExt cx="2600892" cy="10736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670752-8A10-1132-47EB-8A0AEF18A02D}"/>
                </a:ext>
              </a:extLst>
            </p:cNvPr>
            <p:cNvSpPr txBox="1"/>
            <p:nvPr/>
          </p:nvSpPr>
          <p:spPr>
            <a:xfrm>
              <a:off x="4778910" y="5327282"/>
              <a:ext cx="24858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학사일정 </a:t>
              </a:r>
              <a:r>
                <a:rPr lang="en-US" altLang="ko-KR" sz="1600" spc="-150" dirty="0"/>
                <a:t>Card </a:t>
              </a:r>
              <a:r>
                <a:rPr lang="ko-KR" altLang="en-US" sz="1600" spc="-150" dirty="0"/>
                <a:t>레이아웃 제작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D41AE-513F-509A-4A2B-56FEF806DABA}"/>
                </a:ext>
              </a:extLst>
            </p:cNvPr>
            <p:cNvSpPr txBox="1"/>
            <p:nvPr/>
          </p:nvSpPr>
          <p:spPr>
            <a:xfrm>
              <a:off x="4778910" y="5694846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/>
                <a:t>카테고리 버튼 연동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FC03A4-6DE2-8066-1D14-EE6B429B7AC4}"/>
                </a:ext>
              </a:extLst>
            </p:cNvPr>
            <p:cNvSpPr txBox="1"/>
            <p:nvPr/>
          </p:nvSpPr>
          <p:spPr>
            <a:xfrm>
              <a:off x="4778910" y="6062410"/>
              <a:ext cx="149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CSS </a:t>
              </a:r>
              <a:r>
                <a:rPr lang="ko-KR" altLang="en-US" sz="1600" spc="-150" dirty="0"/>
                <a:t>세부 디자인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85C65F0-7046-2313-156E-D1CD14AA7899}"/>
                </a:ext>
              </a:extLst>
            </p:cNvPr>
            <p:cNvSpPr/>
            <p:nvPr/>
          </p:nvSpPr>
          <p:spPr>
            <a:xfrm>
              <a:off x="4663891" y="5468257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FC82E1D-57BA-9813-EE45-14D35568EF99}"/>
                </a:ext>
              </a:extLst>
            </p:cNvPr>
            <p:cNvSpPr/>
            <p:nvPr/>
          </p:nvSpPr>
          <p:spPr>
            <a:xfrm>
              <a:off x="4663891" y="5818115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3B61F8-F9D5-6EC4-7580-1DB9516704D8}"/>
                </a:ext>
              </a:extLst>
            </p:cNvPr>
            <p:cNvSpPr/>
            <p:nvPr/>
          </p:nvSpPr>
          <p:spPr>
            <a:xfrm>
              <a:off x="4663891" y="6185679"/>
              <a:ext cx="92016" cy="92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2D7CA8D-4F5E-3536-39D2-2A2828EC05C8}"/>
              </a:ext>
            </a:extLst>
          </p:cNvPr>
          <p:cNvSpPr txBox="1"/>
          <p:nvPr/>
        </p:nvSpPr>
        <p:spPr>
          <a:xfrm>
            <a:off x="7137634" y="2226482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100" spc="-150" dirty="0">
                <a:solidFill>
                  <a:schemeClr val="bg2">
                    <a:lumMod val="75000"/>
                  </a:schemeClr>
                </a:solidFill>
              </a:rPr>
              <a:t>발표순서로 정렬</a:t>
            </a:r>
            <a:r>
              <a:rPr lang="en-US" altLang="ko-KR" sz="1100" spc="-15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5F3C94-EF6D-F122-C57F-89864D20D097}"/>
              </a:ext>
            </a:extLst>
          </p:cNvPr>
          <p:cNvSpPr txBox="1"/>
          <p:nvPr/>
        </p:nvSpPr>
        <p:spPr>
          <a:xfrm>
            <a:off x="460489" y="156642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역할 분담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15E0C9-3582-D9F8-34C0-051D6C7E4829}"/>
              </a:ext>
            </a:extLst>
          </p:cNvPr>
          <p:cNvCxnSpPr>
            <a:cxnSpLocks/>
          </p:cNvCxnSpPr>
          <p:nvPr/>
        </p:nvCxnSpPr>
        <p:spPr>
          <a:xfrm>
            <a:off x="994622" y="2512887"/>
            <a:ext cx="7234978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0434FF7-2433-5798-A9E9-4F0CA85D8551}"/>
              </a:ext>
            </a:extLst>
          </p:cNvPr>
          <p:cNvSpPr txBox="1"/>
          <p:nvPr/>
        </p:nvSpPr>
        <p:spPr>
          <a:xfrm>
            <a:off x="3283830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추진 계획</a:t>
            </a:r>
          </a:p>
        </p:txBody>
      </p:sp>
    </p:spTree>
    <p:extLst>
      <p:ext uri="{BB962C8B-B14F-4D97-AF65-F5344CB8AC3E}">
        <p14:creationId xmlns:p14="http://schemas.microsoft.com/office/powerpoint/2010/main" val="375591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584D-1B9F-5B78-B81D-C4093CF504EC}"/>
              </a:ext>
            </a:extLst>
          </p:cNvPr>
          <p:cNvSpPr txBox="1"/>
          <p:nvPr/>
        </p:nvSpPr>
        <p:spPr>
          <a:xfrm>
            <a:off x="3283831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질의 응답</a:t>
            </a:r>
          </a:p>
        </p:txBody>
      </p:sp>
      <p:pic>
        <p:nvPicPr>
          <p:cNvPr id="6" name="그림 5" descr="그래픽, 원, 로고, 폰트이(가) 표시된 사진&#10;&#10;자동 생성된 설명">
            <a:extLst>
              <a:ext uri="{FF2B5EF4-FFF2-40B4-BE49-F238E27FC236}">
                <a16:creationId xmlns:a16="http://schemas.microsoft.com/office/drawing/2014/main" id="{457FD218-7AC5-0919-18F5-22A82776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88" y="1956417"/>
            <a:ext cx="3783025" cy="378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04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C8A4A-885E-EB7B-CFCF-BEBDA5581C81}"/>
              </a:ext>
            </a:extLst>
          </p:cNvPr>
          <p:cNvSpPr txBox="1"/>
          <p:nvPr/>
        </p:nvSpPr>
        <p:spPr>
          <a:xfrm>
            <a:off x="210862" y="348445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FEFDF4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12383D-5015-B49D-8CD8-A98349440111}"/>
              </a:ext>
            </a:extLst>
          </p:cNvPr>
          <p:cNvGrpSpPr/>
          <p:nvPr/>
        </p:nvGrpSpPr>
        <p:grpSpPr>
          <a:xfrm>
            <a:off x="2069577" y="820815"/>
            <a:ext cx="6447099" cy="5235861"/>
            <a:chOff x="2075799" y="973016"/>
            <a:chExt cx="6447099" cy="523586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39D807-DA65-BB80-3755-E1484236B75E}"/>
                </a:ext>
              </a:extLst>
            </p:cNvPr>
            <p:cNvGrpSpPr/>
            <p:nvPr/>
          </p:nvGrpSpPr>
          <p:grpSpPr>
            <a:xfrm>
              <a:off x="2488947" y="1080047"/>
              <a:ext cx="3866031" cy="4893193"/>
              <a:chOff x="2488947" y="909687"/>
              <a:chExt cx="3866031" cy="489319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6A514-E6C1-77D8-DCD6-B7B4D1C98C84}"/>
                  </a:ext>
                </a:extLst>
              </p:cNvPr>
              <p:cNvSpPr txBox="1"/>
              <p:nvPr/>
            </p:nvSpPr>
            <p:spPr>
              <a:xfrm>
                <a:off x="3881224" y="909687"/>
                <a:ext cx="1867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프로젝트 개요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436CB7-C171-6712-52F0-AE29004102FF}"/>
                  </a:ext>
                </a:extLst>
              </p:cNvPr>
              <p:cNvSpPr txBox="1"/>
              <p:nvPr/>
            </p:nvSpPr>
            <p:spPr>
              <a:xfrm>
                <a:off x="3881224" y="1559542"/>
                <a:ext cx="2473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선행사례 및 </a:t>
                </a:r>
                <a:r>
                  <a:rPr lang="ko-KR" altLang="en-US" sz="2400" spc="-150" dirty="0" err="1">
                    <a:solidFill>
                      <a:srgbClr val="2F2F2F"/>
                    </a:solidFill>
                    <a:latin typeface="+mj-ea"/>
                    <a:ea typeface="+mj-ea"/>
                  </a:rPr>
                  <a:t>차별점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685E15-F1CB-4AB3-0708-3EE976245C6F}"/>
                  </a:ext>
                </a:extLst>
              </p:cNvPr>
              <p:cNvSpPr txBox="1"/>
              <p:nvPr/>
            </p:nvSpPr>
            <p:spPr>
              <a:xfrm>
                <a:off x="2488947" y="1652151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 err="1">
                    <a:solidFill>
                      <a:srgbClr val="2F2F2F"/>
                    </a:solidFill>
                    <a:latin typeface="+mj-ea"/>
                    <a:ea typeface="+mj-ea"/>
                  </a:rPr>
                  <a:t>박주한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C502A-FA8F-7D6E-CE11-95711F816294}"/>
                  </a:ext>
                </a:extLst>
              </p:cNvPr>
              <p:cNvSpPr txBox="1"/>
              <p:nvPr/>
            </p:nvSpPr>
            <p:spPr>
              <a:xfrm>
                <a:off x="2488947" y="3546228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전병현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ECEDEC-59CE-683F-68DD-22F4054E3AD1}"/>
                  </a:ext>
                </a:extLst>
              </p:cNvPr>
              <p:cNvSpPr txBox="1"/>
              <p:nvPr/>
            </p:nvSpPr>
            <p:spPr>
              <a:xfrm>
                <a:off x="2488947" y="5464326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성민제</a:t>
                </a:r>
                <a:endParaRPr lang="ko-KR" altLang="en-US" sz="1200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F520A53-AFFC-17CF-1848-2AC1CF7F61FE}"/>
                </a:ext>
              </a:extLst>
            </p:cNvPr>
            <p:cNvGrpSpPr/>
            <p:nvPr/>
          </p:nvGrpSpPr>
          <p:grpSpPr>
            <a:xfrm>
              <a:off x="3950235" y="2583415"/>
              <a:ext cx="2541080" cy="1639812"/>
              <a:chOff x="3950235" y="2565164"/>
              <a:chExt cx="2541080" cy="163981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929965-34DF-BC65-91AD-56A0A78487C1}"/>
                  </a:ext>
                </a:extLst>
              </p:cNvPr>
              <p:cNvSpPr txBox="1"/>
              <p:nvPr/>
            </p:nvSpPr>
            <p:spPr>
              <a:xfrm>
                <a:off x="3950235" y="2565164"/>
                <a:ext cx="132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>
                    <a:solidFill>
                      <a:srgbClr val="2F2F2F"/>
                    </a:solidFill>
                    <a:latin typeface="+mj-ea"/>
                    <a:ea typeface="+mj-ea"/>
                  </a:rPr>
                  <a:t>개발 목표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B654F5-F514-2555-4F8A-0B974C6654ED}"/>
                  </a:ext>
                </a:extLst>
              </p:cNvPr>
              <p:cNvSpPr txBox="1"/>
              <p:nvPr/>
            </p:nvSpPr>
            <p:spPr>
              <a:xfrm>
                <a:off x="3950235" y="3154238"/>
                <a:ext cx="2541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시스템 구성 및 기능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CE4404-9C64-A418-D432-06AE810E96DE}"/>
                  </a:ext>
                </a:extLst>
              </p:cNvPr>
              <p:cNvSpPr txBox="1"/>
              <p:nvPr/>
            </p:nvSpPr>
            <p:spPr>
              <a:xfrm>
                <a:off x="3950235" y="3743311"/>
                <a:ext cx="132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구현 계획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E8CEF3-5EEF-17A2-24F9-AE92A3F2FD46}"/>
                </a:ext>
              </a:extLst>
            </p:cNvPr>
            <p:cNvSpPr txBox="1"/>
            <p:nvPr/>
          </p:nvSpPr>
          <p:spPr>
            <a:xfrm>
              <a:off x="2571502" y="973016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1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6E7EC9-BF56-B204-A622-01D831E0A3F9}"/>
                </a:ext>
              </a:extLst>
            </p:cNvPr>
            <p:cNvSpPr txBox="1"/>
            <p:nvPr/>
          </p:nvSpPr>
          <p:spPr>
            <a:xfrm>
              <a:off x="2571502" y="2837632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2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BBB36F-6A05-71D7-97A3-E8D0390A6247}"/>
                </a:ext>
              </a:extLst>
            </p:cNvPr>
            <p:cNvSpPr txBox="1"/>
            <p:nvPr/>
          </p:nvSpPr>
          <p:spPr>
            <a:xfrm>
              <a:off x="2571502" y="4766437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150" dirty="0">
                  <a:solidFill>
                    <a:srgbClr val="ED6E25"/>
                  </a:solidFill>
                  <a:latin typeface="+mj-ea"/>
                  <a:ea typeface="+mj-ea"/>
                </a:rPr>
                <a:t>3</a:t>
              </a:r>
              <a:endParaRPr lang="ko-KR" altLang="en-US" sz="4800" spc="-150" dirty="0">
                <a:solidFill>
                  <a:srgbClr val="ED6E25"/>
                </a:solidFill>
                <a:latin typeface="+mj-ea"/>
                <a:ea typeface="+mj-ea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3DF16B5-AEC8-89CA-45F4-3A43ADBF5D64}"/>
                </a:ext>
              </a:extLst>
            </p:cNvPr>
            <p:cNvGrpSpPr/>
            <p:nvPr/>
          </p:nvGrpSpPr>
          <p:grpSpPr>
            <a:xfrm>
              <a:off x="3950235" y="4569065"/>
              <a:ext cx="1329210" cy="1639812"/>
              <a:chOff x="3950235" y="2565164"/>
              <a:chExt cx="1329210" cy="163981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F25126-8B2D-5B76-0E53-6B9C397A31FF}"/>
                  </a:ext>
                </a:extLst>
              </p:cNvPr>
              <p:cNvSpPr txBox="1"/>
              <p:nvPr/>
            </p:nvSpPr>
            <p:spPr>
              <a:xfrm>
                <a:off x="3950235" y="2565164"/>
                <a:ext cx="132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제약 조건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BB77BE-97BB-130C-099D-48AC52E46D69}"/>
                  </a:ext>
                </a:extLst>
              </p:cNvPr>
              <p:cNvSpPr txBox="1"/>
              <p:nvPr/>
            </p:nvSpPr>
            <p:spPr>
              <a:xfrm>
                <a:off x="3950235" y="3154238"/>
                <a:ext cx="132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기대 효과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D73FD-A706-BD35-8D97-8B41E823A2ED}"/>
                  </a:ext>
                </a:extLst>
              </p:cNvPr>
              <p:cNvSpPr txBox="1"/>
              <p:nvPr/>
            </p:nvSpPr>
            <p:spPr>
              <a:xfrm>
                <a:off x="3950235" y="3743311"/>
                <a:ext cx="132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rgbClr val="2F2F2F"/>
                    </a:solidFill>
                    <a:latin typeface="+mj-ea"/>
                    <a:ea typeface="+mj-ea"/>
                  </a:rPr>
                  <a:t>추진 계획</a:t>
                </a:r>
                <a:endParaRPr lang="ko-KR" altLang="en-US" spc="-150" dirty="0">
                  <a:solidFill>
                    <a:srgbClr val="2F2F2F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F3B6DA4-9943-4A64-49D1-D5DC8F4741A0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2410495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ED15D2-88D0-647A-C612-8D19AD1C4A7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99" y="4396147"/>
              <a:ext cx="6447099" cy="0"/>
            </a:xfrm>
            <a:prstGeom prst="line">
              <a:avLst/>
            </a:prstGeom>
            <a:ln>
              <a:solidFill>
                <a:srgbClr val="8E7D7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51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724381" y="237455"/>
            <a:ext cx="3695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8A449-2D31-AE59-4951-E5AEEE931D78}"/>
              </a:ext>
            </a:extLst>
          </p:cNvPr>
          <p:cNvSpPr txBox="1"/>
          <p:nvPr/>
        </p:nvSpPr>
        <p:spPr>
          <a:xfrm>
            <a:off x="528424" y="1541737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개발 배경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F6943-4EFC-6DE8-4B43-2AD521B56E10}"/>
              </a:ext>
            </a:extLst>
          </p:cNvPr>
          <p:cNvSpPr txBox="1"/>
          <p:nvPr/>
        </p:nvSpPr>
        <p:spPr>
          <a:xfrm>
            <a:off x="789211" y="2057238"/>
            <a:ext cx="5716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여러 페이지에 분산되어 있는 현재 동국대학교 공지사항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F914D-A1BD-B888-CAB7-3649D3CB0A8B}"/>
              </a:ext>
            </a:extLst>
          </p:cNvPr>
          <p:cNvSpPr txBox="1"/>
          <p:nvPr/>
        </p:nvSpPr>
        <p:spPr>
          <a:xfrm>
            <a:off x="789211" y="2581484"/>
            <a:ext cx="5052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필요한 공지사항을 찾는 데 어려움과 불편함 수반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70E4C-A9DC-EC27-9B6B-D6CCFC6918BA}"/>
              </a:ext>
            </a:extLst>
          </p:cNvPr>
          <p:cNvSpPr txBox="1"/>
          <p:nvPr/>
        </p:nvSpPr>
        <p:spPr>
          <a:xfrm>
            <a:off x="789211" y="3105729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공지사항 통합 및 새로운 공지 알림 기능에 대한 필요성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실감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4C128-CA9C-5DC5-D59F-D0E48FAFC477}"/>
              </a:ext>
            </a:extLst>
          </p:cNvPr>
          <p:cNvSpPr txBox="1"/>
          <p:nvPr/>
        </p:nvSpPr>
        <p:spPr>
          <a:xfrm>
            <a:off x="528424" y="3578123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주요 기능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3D337-AD75-15AE-82EC-5895AE47805E}"/>
              </a:ext>
            </a:extLst>
          </p:cNvPr>
          <p:cNvSpPr txBox="1"/>
          <p:nvPr/>
        </p:nvSpPr>
        <p:spPr>
          <a:xfrm>
            <a:off x="818917" y="4531077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로그인 기능을 통한 개인화</a:t>
            </a:r>
            <a:endParaRPr lang="ko-KR" altLang="en-US" sz="20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1246B-4A4D-8AFB-E4FF-6D97B8B712D3}"/>
              </a:ext>
            </a:extLst>
          </p:cNvPr>
          <p:cNvSpPr txBox="1"/>
          <p:nvPr/>
        </p:nvSpPr>
        <p:spPr>
          <a:xfrm>
            <a:off x="789211" y="4999693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해당 월의 학사일정 캘린더 형식으로 출력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C96E4-5FCF-9A63-A99E-3DE8B7C9C3A0}"/>
              </a:ext>
            </a:extLst>
          </p:cNvPr>
          <p:cNvSpPr txBox="1"/>
          <p:nvPr/>
        </p:nvSpPr>
        <p:spPr>
          <a:xfrm>
            <a:off x="789211" y="5489685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이동 버튼 클릭 시 해당 공지사항으로 이동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DDC02-2781-0993-A681-243CB7F72DB3}"/>
              </a:ext>
            </a:extLst>
          </p:cNvPr>
          <p:cNvSpPr txBox="1"/>
          <p:nvPr/>
        </p:nvSpPr>
        <p:spPr>
          <a:xfrm>
            <a:off x="789211" y="5979678"/>
            <a:ext cx="681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북마크 기능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으로 필요한 공지사항 등록 시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카카오톡 및 웹 알림 발송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2C666-2084-6ED2-9A7A-62F7E85F17D5}"/>
              </a:ext>
            </a:extLst>
          </p:cNvPr>
          <p:cNvSpPr txBox="1"/>
          <p:nvPr/>
        </p:nvSpPr>
        <p:spPr>
          <a:xfrm>
            <a:off x="806895" y="406977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rgbClr val="2F2F2F"/>
                </a:solidFill>
                <a:latin typeface="+mn-ea"/>
              </a:rPr>
              <a:t>공지사항 카테고리화</a:t>
            </a:r>
            <a:endParaRPr lang="ko-KR" altLang="en-US" sz="1600" b="1" spc="-150" dirty="0">
              <a:solidFill>
                <a:srgbClr val="2F2F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082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087989" y="237455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선행사례 및 </a:t>
            </a:r>
            <a:r>
              <a:rPr lang="ko-KR" altLang="en-US" sz="4800" spc="-150" dirty="0" err="1">
                <a:solidFill>
                  <a:srgbClr val="2F2F2F"/>
                </a:solidFill>
                <a:latin typeface="+mj-ea"/>
                <a:ea typeface="+mj-ea"/>
              </a:rPr>
              <a:t>차별점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F6943-4EFC-6DE8-4B43-2AD521B56E10}"/>
              </a:ext>
            </a:extLst>
          </p:cNvPr>
          <p:cNvSpPr txBox="1"/>
          <p:nvPr/>
        </p:nvSpPr>
        <p:spPr>
          <a:xfrm>
            <a:off x="4107505" y="2347775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학교 산하 공지사항을 하나의 사이트에 통합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pic>
        <p:nvPicPr>
          <p:cNvPr id="3" name="그림 2" descr="텍스트, 만화 영화, 그래픽, 폰트이(가) 표시된 사진&#10;&#10;자동 생성된 설명">
            <a:extLst>
              <a:ext uri="{FF2B5EF4-FFF2-40B4-BE49-F238E27FC236}">
                <a16:creationId xmlns:a16="http://schemas.microsoft.com/office/drawing/2014/main" id="{988379B3-6874-08A7-855A-5FE69E15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7" y="2324886"/>
            <a:ext cx="3459460" cy="16686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629B23-7139-46C7-3204-3B1AC62A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9" y="4196971"/>
            <a:ext cx="3470336" cy="1871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B420D-ACB0-6B2C-FA5E-D8D2E389A443}"/>
              </a:ext>
            </a:extLst>
          </p:cNvPr>
          <p:cNvSpPr txBox="1"/>
          <p:nvPr/>
        </p:nvSpPr>
        <p:spPr>
          <a:xfrm>
            <a:off x="528424" y="1640057"/>
            <a:ext cx="5125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2023-2 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오픈소스 프로젝트 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4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팀 ‘</a:t>
            </a:r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학사통달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691C4-206F-4342-BA66-14ACC92953A6}"/>
              </a:ext>
            </a:extLst>
          </p:cNvPr>
          <p:cNvSpPr txBox="1"/>
          <p:nvPr/>
        </p:nvSpPr>
        <p:spPr>
          <a:xfrm>
            <a:off x="4107505" y="2827455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특정 공지사항 스크랩 기능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053409-33EA-C258-290E-9CD74B6F3F28}"/>
              </a:ext>
            </a:extLst>
          </p:cNvPr>
          <p:cNvSpPr txBox="1"/>
          <p:nvPr/>
        </p:nvSpPr>
        <p:spPr>
          <a:xfrm>
            <a:off x="4107505" y="3294035"/>
            <a:ext cx="4504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스크랩 게시물을 마이페이지 캘린더와 연동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DD1C2A-5463-0185-35D6-D4BF1D93AA9E}"/>
              </a:ext>
            </a:extLst>
          </p:cNvPr>
          <p:cNvSpPr txBox="1"/>
          <p:nvPr/>
        </p:nvSpPr>
        <p:spPr>
          <a:xfrm>
            <a:off x="4107505" y="3773715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구글 로그인 시 구글 캘린더와 연동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01EA5-F542-484A-7C37-279765D7010C}"/>
              </a:ext>
            </a:extLst>
          </p:cNvPr>
          <p:cNvCxnSpPr>
            <a:cxnSpLocks/>
          </p:cNvCxnSpPr>
          <p:nvPr/>
        </p:nvCxnSpPr>
        <p:spPr>
          <a:xfrm>
            <a:off x="4059875" y="4316950"/>
            <a:ext cx="4440019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525378-BB4F-4E61-CEFB-00BF73DC0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5876"/>
              </p:ext>
            </p:extLst>
          </p:nvPr>
        </p:nvGraphicFramePr>
        <p:xfrm>
          <a:off x="4059875" y="4460075"/>
          <a:ext cx="4749828" cy="207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148">
                  <a:extLst>
                    <a:ext uri="{9D8B030D-6E8A-4147-A177-3AD203B41FA5}">
                      <a16:colId xmlns:a16="http://schemas.microsoft.com/office/drawing/2014/main" val="4120565126"/>
                    </a:ext>
                  </a:extLst>
                </a:gridCol>
                <a:gridCol w="1596148">
                  <a:extLst>
                    <a:ext uri="{9D8B030D-6E8A-4147-A177-3AD203B41FA5}">
                      <a16:colId xmlns:a16="http://schemas.microsoft.com/office/drawing/2014/main" val="3900759147"/>
                    </a:ext>
                  </a:extLst>
                </a:gridCol>
                <a:gridCol w="1557532">
                  <a:extLst>
                    <a:ext uri="{9D8B030D-6E8A-4147-A177-3AD203B41FA5}">
                      <a16:colId xmlns:a16="http://schemas.microsoft.com/office/drawing/2014/main" val="979120788"/>
                    </a:ext>
                  </a:extLst>
                </a:gridCol>
              </a:tblGrid>
              <a:tr h="690699">
                <a:tc>
                  <a:txBody>
                    <a:bodyPr/>
                    <a:lstStyle/>
                    <a:p>
                      <a:pPr latinLnBrk="1"/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E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학사통달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E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동국대학교 </a:t>
                      </a:r>
                      <a:endParaRPr lang="en-US" altLang="ko-KR" spc="-1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알리미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E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60887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스크랩 및 연동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69442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카카오톡 및 </a:t>
                      </a:r>
                      <a:endParaRPr lang="en-US" altLang="ko-KR" spc="-1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웹 알림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1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94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087989" y="237455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선행사례 및 </a:t>
            </a:r>
            <a:r>
              <a:rPr lang="ko-KR" altLang="en-US" sz="4800" spc="-150" dirty="0" err="1">
                <a:solidFill>
                  <a:srgbClr val="2F2F2F"/>
                </a:solidFill>
                <a:latin typeface="+mj-ea"/>
                <a:ea typeface="+mj-ea"/>
              </a:rPr>
              <a:t>차별점</a:t>
            </a:r>
            <a:endParaRPr lang="ko-KR" altLang="en-US" sz="4800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F6943-4EFC-6DE8-4B43-2AD521B56E10}"/>
              </a:ext>
            </a:extLst>
          </p:cNvPr>
          <p:cNvSpPr txBox="1"/>
          <p:nvPr/>
        </p:nvSpPr>
        <p:spPr>
          <a:xfrm>
            <a:off x="4107505" y="2294350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광운대학교 공지사항 스마트폰 애플리케이션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B420D-ACB0-6B2C-FA5E-D8D2E389A443}"/>
              </a:ext>
            </a:extLst>
          </p:cNvPr>
          <p:cNvSpPr txBox="1"/>
          <p:nvPr/>
        </p:nvSpPr>
        <p:spPr>
          <a:xfrm>
            <a:off x="528424" y="1640057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광운대학교 ‘</a:t>
            </a:r>
            <a:r>
              <a:rPr lang="en-US" altLang="ko-KR" sz="2400" spc="-150" dirty="0">
                <a:solidFill>
                  <a:srgbClr val="2F2F2F"/>
                </a:solidFill>
                <a:latin typeface="+mj-ea"/>
                <a:ea typeface="+mj-ea"/>
              </a:rPr>
              <a:t>KW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알리미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691C4-206F-4342-BA66-14ACC92953A6}"/>
              </a:ext>
            </a:extLst>
          </p:cNvPr>
          <p:cNvSpPr txBox="1"/>
          <p:nvPr/>
        </p:nvSpPr>
        <p:spPr>
          <a:xfrm>
            <a:off x="4107505" y="2774030"/>
            <a:ext cx="4442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새로운 공지사항 등록 및 수정 시 알림 발송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053409-33EA-C258-290E-9CD74B6F3F28}"/>
              </a:ext>
            </a:extLst>
          </p:cNvPr>
          <p:cNvSpPr txBox="1"/>
          <p:nvPr/>
        </p:nvSpPr>
        <p:spPr>
          <a:xfrm>
            <a:off x="4107505" y="3240610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알림 클릭 시 공지사항 페이지로 이동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01EA5-F542-484A-7C37-279765D7010C}"/>
              </a:ext>
            </a:extLst>
          </p:cNvPr>
          <p:cNvCxnSpPr>
            <a:cxnSpLocks/>
          </p:cNvCxnSpPr>
          <p:nvPr/>
        </p:nvCxnSpPr>
        <p:spPr>
          <a:xfrm>
            <a:off x="4059875" y="3795840"/>
            <a:ext cx="4440019" cy="0"/>
          </a:xfrm>
          <a:prstGeom prst="line">
            <a:avLst/>
          </a:prstGeom>
          <a:ln>
            <a:solidFill>
              <a:srgbClr val="8E7D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B46AD71-BF0E-C1AC-24F1-E7D35973F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6" y="2304725"/>
            <a:ext cx="3492059" cy="357928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F869C4-7682-1ECE-5063-770BA3886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28578"/>
              </p:ext>
            </p:extLst>
          </p:nvPr>
        </p:nvGraphicFramePr>
        <p:xfrm>
          <a:off x="4069128" y="3959224"/>
          <a:ext cx="4749828" cy="264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148">
                  <a:extLst>
                    <a:ext uri="{9D8B030D-6E8A-4147-A177-3AD203B41FA5}">
                      <a16:colId xmlns:a16="http://schemas.microsoft.com/office/drawing/2014/main" val="663758944"/>
                    </a:ext>
                  </a:extLst>
                </a:gridCol>
                <a:gridCol w="1596148">
                  <a:extLst>
                    <a:ext uri="{9D8B030D-6E8A-4147-A177-3AD203B41FA5}">
                      <a16:colId xmlns:a16="http://schemas.microsoft.com/office/drawing/2014/main" val="1839366079"/>
                    </a:ext>
                  </a:extLst>
                </a:gridCol>
                <a:gridCol w="1557532">
                  <a:extLst>
                    <a:ext uri="{9D8B030D-6E8A-4147-A177-3AD203B41FA5}">
                      <a16:colId xmlns:a16="http://schemas.microsoft.com/office/drawing/2014/main" val="1095165081"/>
                    </a:ext>
                  </a:extLst>
                </a:gridCol>
              </a:tblGrid>
              <a:tr h="345350">
                <a:tc>
                  <a:txBody>
                    <a:bodyPr/>
                    <a:lstStyle/>
                    <a:p>
                      <a:pPr latinLnBrk="1"/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KW </a:t>
                      </a:r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알리미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동국대학교 </a:t>
                      </a:r>
                      <a:endParaRPr lang="en-US" altLang="ko-KR" spc="-1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pc="-150" dirty="0" err="1">
                          <a:latin typeface="+mn-ea"/>
                          <a:ea typeface="+mn-ea"/>
                        </a:rPr>
                        <a:t>알리미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31184"/>
                  </a:ext>
                </a:extLst>
              </a:tr>
              <a:tr h="62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스마트폰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웹 브라우저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15573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학사일정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38739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+mn-ea"/>
                          <a:ea typeface="+mn-ea"/>
                        </a:rPr>
                        <a:t>카카오톡  알림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pc="-1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7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53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2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266440-F7E3-4A54-D304-21731826B669}"/>
              </a:ext>
            </a:extLst>
          </p:cNvPr>
          <p:cNvSpPr/>
          <p:nvPr/>
        </p:nvSpPr>
        <p:spPr>
          <a:xfrm>
            <a:off x="111579" y="2969571"/>
            <a:ext cx="8920842" cy="3748729"/>
          </a:xfrm>
          <a:prstGeom prst="roundRect">
            <a:avLst>
              <a:gd name="adj" fmla="val 9067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A0D9AC-EA2E-D2FF-8877-7517CC9406B3}"/>
              </a:ext>
            </a:extLst>
          </p:cNvPr>
          <p:cNvSpPr/>
          <p:nvPr/>
        </p:nvSpPr>
        <p:spPr>
          <a:xfrm>
            <a:off x="111579" y="1315471"/>
            <a:ext cx="8920842" cy="1544662"/>
          </a:xfrm>
          <a:prstGeom prst="roundRect">
            <a:avLst>
              <a:gd name="adj" fmla="val 21116"/>
            </a:avLst>
          </a:prstGeom>
          <a:solidFill>
            <a:srgbClr val="FE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391F-A200-12AB-FC78-A814FCAB0E25}"/>
              </a:ext>
            </a:extLst>
          </p:cNvPr>
          <p:cNvSpPr txBox="1"/>
          <p:nvPr/>
        </p:nvSpPr>
        <p:spPr>
          <a:xfrm>
            <a:off x="1529340" y="1610748"/>
            <a:ext cx="6085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동국대학교 학생들의 </a:t>
            </a:r>
            <a:r>
              <a:rPr lang="ko-KR" altLang="en-US" sz="2000" spc="-150" dirty="0">
                <a:solidFill>
                  <a:srgbClr val="ED6E25"/>
                </a:solidFill>
                <a:latin typeface="+mj-ea"/>
                <a:ea typeface="+mj-ea"/>
              </a:rPr>
              <a:t>공지사항</a:t>
            </a:r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 및 </a:t>
            </a:r>
            <a:r>
              <a:rPr lang="ko-KR" altLang="en-US" sz="2000" spc="-150" dirty="0">
                <a:solidFill>
                  <a:srgbClr val="ED6E25"/>
                </a:solidFill>
                <a:latin typeface="+mj-ea"/>
                <a:ea typeface="+mj-ea"/>
              </a:rPr>
              <a:t>학사일정</a:t>
            </a:r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 인지를 돕기 위한</a:t>
            </a:r>
            <a:endParaRPr lang="en-US" altLang="ko-KR" sz="2000" spc="-150" dirty="0">
              <a:solidFill>
                <a:srgbClr val="2F2F2F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spc="-150" dirty="0">
                <a:solidFill>
                  <a:srgbClr val="ED6E25"/>
                </a:solidFill>
                <a:latin typeface="+mj-ea"/>
                <a:ea typeface="+mj-ea"/>
              </a:rPr>
              <a:t>알림 웹 애플리케이션</a:t>
            </a:r>
            <a:r>
              <a:rPr lang="ko-KR" altLang="en-US" sz="2800" spc="-150" dirty="0">
                <a:solidFill>
                  <a:srgbClr val="2F2F2F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rgbClr val="2F2F2F"/>
                </a:solidFill>
                <a:latin typeface="+mj-ea"/>
                <a:ea typeface="+mj-ea"/>
              </a:rPr>
              <a:t>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2EC7B7-6E14-65C2-FCB7-E4D5CB0B2FBA}"/>
              </a:ext>
            </a:extLst>
          </p:cNvPr>
          <p:cNvGrpSpPr/>
          <p:nvPr/>
        </p:nvGrpSpPr>
        <p:grpSpPr>
          <a:xfrm>
            <a:off x="804782" y="3701822"/>
            <a:ext cx="7534435" cy="2340587"/>
            <a:chOff x="966481" y="3854222"/>
            <a:chExt cx="7534435" cy="23405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FB7290-AD76-4DE2-0978-99AFCA8F1074}"/>
                </a:ext>
              </a:extLst>
            </p:cNvPr>
            <p:cNvSpPr txBox="1"/>
            <p:nvPr/>
          </p:nvSpPr>
          <p:spPr>
            <a:xfrm>
              <a:off x="1057051" y="5610034"/>
              <a:ext cx="7353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사용자의 편의성을 위해 주기능을 </a:t>
              </a:r>
              <a:r>
                <a:rPr lang="ko-KR" altLang="en-US" sz="3200" spc="-150" dirty="0">
                  <a:solidFill>
                    <a:srgbClr val="2F2F2F"/>
                  </a:solidFill>
                  <a:latin typeface="+mj-ea"/>
                  <a:ea typeface="+mj-ea"/>
                </a:rPr>
                <a:t>단일 페이지로 구성</a:t>
              </a:r>
              <a:endParaRPr lang="ko-KR" altLang="en-US" sz="2400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99643-06A8-8EBA-7E8F-801E9E8032D9}"/>
                </a:ext>
              </a:extLst>
            </p:cNvPr>
            <p:cNvSpPr txBox="1"/>
            <p:nvPr/>
          </p:nvSpPr>
          <p:spPr>
            <a:xfrm>
              <a:off x="3541705" y="3854222"/>
              <a:ext cx="2383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rgbClr val="2F2F2F"/>
                  </a:solidFill>
                  <a:latin typeface="+mj-ea"/>
                  <a:ea typeface="+mj-ea"/>
                </a:rPr>
                <a:t>학사 일정 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6BEA5-F50B-27A0-F02B-E4B883312143}"/>
                </a:ext>
              </a:extLst>
            </p:cNvPr>
            <p:cNvSpPr txBox="1"/>
            <p:nvPr/>
          </p:nvSpPr>
          <p:spPr>
            <a:xfrm>
              <a:off x="966481" y="4732128"/>
              <a:ext cx="75344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학생들에게 </a:t>
              </a:r>
              <a:r>
                <a:rPr lang="ko-KR" altLang="en-US" sz="3200" spc="-150" dirty="0">
                  <a:solidFill>
                    <a:srgbClr val="2F2F2F"/>
                  </a:solidFill>
                  <a:latin typeface="+mj-ea"/>
                  <a:ea typeface="+mj-ea"/>
                </a:rPr>
                <a:t>실시간 공지사항 업데이트 내용</a:t>
              </a:r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을 제공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F3713-27A2-7F98-B42A-F5F268D2EAEF}"/>
              </a:ext>
            </a:extLst>
          </p:cNvPr>
          <p:cNvSpPr txBox="1"/>
          <p:nvPr/>
        </p:nvSpPr>
        <p:spPr>
          <a:xfrm>
            <a:off x="3283828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개발 목표</a:t>
            </a:r>
          </a:p>
        </p:txBody>
      </p:sp>
      <p:pic>
        <p:nvPicPr>
          <p:cNvPr id="11" name="그림 10" descr="오렌지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707400AD-8E3F-73AC-C1D4-F679195D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4725" y="2619425"/>
            <a:ext cx="774548" cy="7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EF0C0-6BD3-7B9C-EC4F-BC3C114AB840}"/>
              </a:ext>
            </a:extLst>
          </p:cNvPr>
          <p:cNvSpPr txBox="1"/>
          <p:nvPr/>
        </p:nvSpPr>
        <p:spPr>
          <a:xfrm>
            <a:off x="2011045" y="237455"/>
            <a:ext cx="5121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 및 기능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EE6038-0F37-D02E-E712-9175161B3814}"/>
              </a:ext>
            </a:extLst>
          </p:cNvPr>
          <p:cNvGrpSpPr/>
          <p:nvPr/>
        </p:nvGrpSpPr>
        <p:grpSpPr>
          <a:xfrm>
            <a:off x="528424" y="1749326"/>
            <a:ext cx="5809101" cy="915611"/>
            <a:chOff x="528424" y="1492564"/>
            <a:chExt cx="5809101" cy="9156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A8A449-2D31-AE59-4951-E5AEEE931D78}"/>
                </a:ext>
              </a:extLst>
            </p:cNvPr>
            <p:cNvSpPr txBox="1"/>
            <p:nvPr/>
          </p:nvSpPr>
          <p:spPr>
            <a:xfrm>
              <a:off x="528424" y="1492564"/>
              <a:ext cx="2473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회원가입 및 로그인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AF6943-4EFC-6DE8-4B43-2AD521B56E10}"/>
                </a:ext>
              </a:extLst>
            </p:cNvPr>
            <p:cNvSpPr txBox="1"/>
            <p:nvPr/>
          </p:nvSpPr>
          <p:spPr>
            <a:xfrm>
              <a:off x="789211" y="2008065"/>
              <a:ext cx="5548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사용자별 개인화를 위해 </a:t>
              </a:r>
              <a:r>
                <a:rPr lang="ko-KR" altLang="en-US" sz="2000" b="1" spc="-150" dirty="0">
                  <a:solidFill>
                    <a:srgbClr val="2F2F2F"/>
                  </a:solidFill>
                  <a:latin typeface="+mn-ea"/>
                </a:rPr>
                <a:t>회원가입 및 로그인 기능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개발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2A3C53-C44C-C382-84CC-742C5A2CD4E4}"/>
              </a:ext>
            </a:extLst>
          </p:cNvPr>
          <p:cNvGrpSpPr/>
          <p:nvPr/>
        </p:nvGrpSpPr>
        <p:grpSpPr>
          <a:xfrm>
            <a:off x="494763" y="3344953"/>
            <a:ext cx="7328746" cy="884834"/>
            <a:chOff x="494763" y="2568694"/>
            <a:chExt cx="7328746" cy="8848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303B1-40F7-BA18-D500-A8CE95256ADD}"/>
                </a:ext>
              </a:extLst>
            </p:cNvPr>
            <p:cNvSpPr txBox="1"/>
            <p:nvPr/>
          </p:nvSpPr>
          <p:spPr>
            <a:xfrm>
              <a:off x="494763" y="2568694"/>
              <a:ext cx="254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학사 일정 제공 기능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A9055-B96D-E209-1B86-4AE0339D05EC}"/>
                </a:ext>
              </a:extLst>
            </p:cNvPr>
            <p:cNvSpPr txBox="1"/>
            <p:nvPr/>
          </p:nvSpPr>
          <p:spPr>
            <a:xfrm>
              <a:off x="789211" y="3053418"/>
              <a:ext cx="7034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이용 날짜에 맞는 </a:t>
              </a:r>
              <a:r>
                <a:rPr lang="ko-KR" altLang="en-US" sz="2000" b="1" spc="-150" dirty="0">
                  <a:solidFill>
                    <a:srgbClr val="2F2F2F"/>
                  </a:solidFill>
                  <a:latin typeface="+mn-ea"/>
                </a:rPr>
                <a:t>학사 일정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과 </a:t>
              </a:r>
              <a:r>
                <a:rPr lang="ko-KR" altLang="en-US" sz="2000" b="1" spc="-150" dirty="0">
                  <a:solidFill>
                    <a:srgbClr val="2F2F2F"/>
                  </a:solidFill>
                  <a:latin typeface="+mn-ea"/>
                </a:rPr>
                <a:t>가까운 날짜에 진행될 예정인 일정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표시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0D58E0-BFFF-FF0C-D5BC-232290980B79}"/>
              </a:ext>
            </a:extLst>
          </p:cNvPr>
          <p:cNvGrpSpPr/>
          <p:nvPr/>
        </p:nvGrpSpPr>
        <p:grpSpPr>
          <a:xfrm>
            <a:off x="528424" y="4909803"/>
            <a:ext cx="7737514" cy="879745"/>
            <a:chOff x="528424" y="3671553"/>
            <a:chExt cx="7737514" cy="879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4E0141-13A9-EED6-F3A2-7ECBBECC4C18}"/>
                </a:ext>
              </a:extLst>
            </p:cNvPr>
            <p:cNvSpPr txBox="1"/>
            <p:nvPr/>
          </p:nvSpPr>
          <p:spPr>
            <a:xfrm>
              <a:off x="528424" y="3671553"/>
              <a:ext cx="26901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2F2F2F"/>
                  </a:solidFill>
                  <a:latin typeface="+mj-ea"/>
                  <a:ea typeface="+mj-ea"/>
                </a:rPr>
                <a:t>공지사항 알림 기능</a:t>
              </a:r>
              <a:endParaRPr lang="ko-KR" altLang="en-US" spc="-150" dirty="0">
                <a:solidFill>
                  <a:srgbClr val="2F2F2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859622-3904-D669-68E1-C5F2EFD973AA}"/>
                </a:ext>
              </a:extLst>
            </p:cNvPr>
            <p:cNvSpPr txBox="1"/>
            <p:nvPr/>
          </p:nvSpPr>
          <p:spPr>
            <a:xfrm>
              <a:off x="789211" y="4151188"/>
              <a:ext cx="74767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F2F2F"/>
                  </a:solidFill>
                  <a:latin typeface="+mn-ea"/>
                </a:rPr>
                <a:t>-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정보를 받기 원하는 </a:t>
              </a:r>
              <a:r>
                <a:rPr lang="ko-KR" altLang="en-US" sz="2000" b="1" spc="-150" dirty="0">
                  <a:solidFill>
                    <a:srgbClr val="2F2F2F"/>
                  </a:solidFill>
                  <a:latin typeface="+mn-ea"/>
                </a:rPr>
                <a:t>공지사항 카테고리를 웹 </a:t>
              </a:r>
              <a:r>
                <a:rPr lang="ko-KR" altLang="en-US" sz="2000" b="1" spc="-150" dirty="0" err="1">
                  <a:solidFill>
                    <a:srgbClr val="2F2F2F"/>
                  </a:solidFill>
                  <a:latin typeface="+mn-ea"/>
                </a:rPr>
                <a:t>크롤링을</a:t>
              </a:r>
              <a:r>
                <a:rPr lang="ko-KR" altLang="en-US" sz="2000" b="1" spc="-150" dirty="0">
                  <a:solidFill>
                    <a:srgbClr val="2F2F2F"/>
                  </a:solidFill>
                  <a:latin typeface="+mn-ea"/>
                </a:rPr>
                <a:t> 통해 알림 기능 </a:t>
              </a:r>
              <a:r>
                <a:rPr lang="ko-KR" altLang="en-US" sz="2000" spc="-150" dirty="0">
                  <a:solidFill>
                    <a:srgbClr val="2F2F2F"/>
                  </a:solidFill>
                  <a:latin typeface="+mn-ea"/>
                </a:rPr>
                <a:t>제공</a:t>
              </a:r>
              <a:endParaRPr lang="ko-KR" altLang="en-US" sz="1600" spc="-150" dirty="0">
                <a:solidFill>
                  <a:srgbClr val="2F2F2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4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26F96E-A34D-2DBD-BA0B-E5D7DA5C7C52}"/>
              </a:ext>
            </a:extLst>
          </p:cNvPr>
          <p:cNvGrpSpPr/>
          <p:nvPr/>
        </p:nvGrpSpPr>
        <p:grpSpPr>
          <a:xfrm>
            <a:off x="498659" y="2100229"/>
            <a:ext cx="8236236" cy="3480644"/>
            <a:chOff x="1838509" y="2957479"/>
            <a:chExt cx="8236236" cy="3480644"/>
          </a:xfrm>
        </p:grpSpPr>
        <p:pic>
          <p:nvPicPr>
            <p:cNvPr id="4" name="그림 3" descr="텍스트, 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9CA6273F-5B83-E1FE-9886-EA0552AB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509" y="2957479"/>
              <a:ext cx="8236236" cy="348064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89A791F-18AA-4C95-89B1-4583CFA284FA}"/>
                </a:ext>
              </a:extLst>
            </p:cNvPr>
            <p:cNvSpPr/>
            <p:nvPr/>
          </p:nvSpPr>
          <p:spPr>
            <a:xfrm>
              <a:off x="2973466" y="3041585"/>
              <a:ext cx="576183" cy="139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6BA1F6-6783-C62D-6BCA-848C2DDFDA16}"/>
                </a:ext>
              </a:extLst>
            </p:cNvPr>
            <p:cNvSpPr txBox="1"/>
            <p:nvPr/>
          </p:nvSpPr>
          <p:spPr>
            <a:xfrm>
              <a:off x="2815079" y="2973042"/>
              <a:ext cx="9185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Client-side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DEADB4-8143-E5CA-0BDB-CF7D4B4C05D5}"/>
                </a:ext>
              </a:extLst>
            </p:cNvPr>
            <p:cNvSpPr/>
            <p:nvPr/>
          </p:nvSpPr>
          <p:spPr>
            <a:xfrm>
              <a:off x="7389420" y="3041585"/>
              <a:ext cx="1068971" cy="193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A8B97F-97BE-2B54-DCCD-631BC0156C32}"/>
                </a:ext>
              </a:extLst>
            </p:cNvPr>
            <p:cNvSpPr txBox="1"/>
            <p:nvPr/>
          </p:nvSpPr>
          <p:spPr>
            <a:xfrm>
              <a:off x="7488479" y="2973042"/>
              <a:ext cx="10689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Server-side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701178-12CD-4384-ECF1-52819261E153}"/>
              </a:ext>
            </a:extLst>
          </p:cNvPr>
          <p:cNvSpPr txBox="1"/>
          <p:nvPr/>
        </p:nvSpPr>
        <p:spPr>
          <a:xfrm>
            <a:off x="2011045" y="237455"/>
            <a:ext cx="5121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시스템 구성 및 기능</a:t>
            </a:r>
          </a:p>
        </p:txBody>
      </p:sp>
    </p:spTree>
    <p:extLst>
      <p:ext uri="{BB962C8B-B14F-4D97-AF65-F5344CB8AC3E}">
        <p14:creationId xmlns:p14="http://schemas.microsoft.com/office/powerpoint/2010/main" val="70885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51128-433A-99D2-7468-0BDE42C534AD}"/>
              </a:ext>
            </a:extLst>
          </p:cNvPr>
          <p:cNvSpPr txBox="1"/>
          <p:nvPr/>
        </p:nvSpPr>
        <p:spPr>
          <a:xfrm>
            <a:off x="562089" y="1615976"/>
            <a:ext cx="2406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데이터베이스 관리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3EF70-5AF2-C92E-17B9-204DB6A4ED32}"/>
              </a:ext>
            </a:extLst>
          </p:cNvPr>
          <p:cNvSpPr txBox="1"/>
          <p:nvPr/>
        </p:nvSpPr>
        <p:spPr>
          <a:xfrm>
            <a:off x="765353" y="2090839"/>
            <a:ext cx="472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en-US" altLang="ko-KR" sz="2400" b="1" spc="-150" dirty="0">
                <a:solidFill>
                  <a:srgbClr val="2F2F2F"/>
                </a:solidFill>
                <a:latin typeface="+mn-ea"/>
              </a:rPr>
              <a:t>Sqlite3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를 활용한 데이터베이스 설계 및 구축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1DB71-C238-419D-4CC2-A53E6E704842}"/>
              </a:ext>
            </a:extLst>
          </p:cNvPr>
          <p:cNvSpPr txBox="1"/>
          <p:nvPr/>
        </p:nvSpPr>
        <p:spPr>
          <a:xfrm>
            <a:off x="562089" y="3318083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웹 기능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EDB62-AFF6-F937-3ACC-8B17797483D5}"/>
              </a:ext>
            </a:extLst>
          </p:cNvPr>
          <p:cNvSpPr txBox="1"/>
          <p:nvPr/>
        </p:nvSpPr>
        <p:spPr>
          <a:xfrm>
            <a:off x="765353" y="3852634"/>
            <a:ext cx="758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en-US" altLang="ko-KR" sz="2400" b="1" spc="-150" dirty="0">
                <a:solidFill>
                  <a:srgbClr val="2F2F2F"/>
                </a:solidFill>
                <a:latin typeface="+mn-ea"/>
              </a:rPr>
              <a:t>React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와 </a:t>
            </a:r>
            <a:r>
              <a:rPr lang="en-US" altLang="ko-KR" sz="2400" b="1" spc="-150" dirty="0">
                <a:solidFill>
                  <a:srgbClr val="2F2F2F"/>
                </a:solidFill>
                <a:latin typeface="+mn-ea"/>
              </a:rPr>
              <a:t>DRF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를 활용해 </a:t>
            </a:r>
            <a:r>
              <a:rPr lang="en-US" altLang="ko-KR" sz="2400" b="1" spc="-150" dirty="0">
                <a:solidFill>
                  <a:srgbClr val="2F2F2F"/>
                </a:solidFill>
                <a:latin typeface="+mn-ea"/>
              </a:rPr>
              <a:t>RESTful API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를 통한 클라이언트</a:t>
            </a:r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서버 통신 구현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E24A9-6BB3-60C7-28DC-652E5AB99DA8}"/>
              </a:ext>
            </a:extLst>
          </p:cNvPr>
          <p:cNvSpPr txBox="1"/>
          <p:nvPr/>
        </p:nvSpPr>
        <p:spPr>
          <a:xfrm>
            <a:off x="562089" y="5242024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rgbClr val="2F2F2F"/>
                </a:solidFill>
                <a:latin typeface="+mj-ea"/>
                <a:ea typeface="+mj-ea"/>
              </a:rPr>
              <a:t>크롤링</a:t>
            </a:r>
            <a:r>
              <a:rPr lang="ko-KR" altLang="en-US" sz="2400" spc="-150" dirty="0">
                <a:solidFill>
                  <a:srgbClr val="2F2F2F"/>
                </a:solidFill>
                <a:latin typeface="+mj-ea"/>
                <a:ea typeface="+mj-ea"/>
              </a:rPr>
              <a:t> 기능</a:t>
            </a:r>
            <a:endParaRPr lang="ko-KR" altLang="en-US" spc="-150" dirty="0">
              <a:solidFill>
                <a:srgbClr val="2F2F2F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D7C9E-5F66-A587-E162-3B7F4025C779}"/>
              </a:ext>
            </a:extLst>
          </p:cNvPr>
          <p:cNvSpPr txBox="1"/>
          <p:nvPr/>
        </p:nvSpPr>
        <p:spPr>
          <a:xfrm>
            <a:off x="765353" y="5716887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2F2F2F"/>
                </a:solidFill>
                <a:latin typeface="+mn-ea"/>
              </a:rPr>
              <a:t>- </a:t>
            </a:r>
            <a:r>
              <a:rPr lang="en-US" altLang="ko-KR" sz="2400" b="1" spc="-150" dirty="0">
                <a:solidFill>
                  <a:srgbClr val="2F2F2F"/>
                </a:solidFill>
                <a:latin typeface="+mn-ea"/>
              </a:rPr>
              <a:t>Python </a:t>
            </a:r>
            <a:r>
              <a:rPr lang="en-US" altLang="ko-KR" sz="2400" b="1" spc="-150" dirty="0" err="1">
                <a:solidFill>
                  <a:srgbClr val="2F2F2F"/>
                </a:solidFill>
                <a:latin typeface="+mn-ea"/>
              </a:rPr>
              <a:t>BeautifulSoup</a:t>
            </a:r>
            <a:r>
              <a:rPr lang="ko-KR" altLang="en-US" sz="2000" spc="-150" dirty="0">
                <a:solidFill>
                  <a:srgbClr val="2F2F2F"/>
                </a:solidFill>
                <a:latin typeface="+mn-ea"/>
              </a:rPr>
              <a:t>를 활용하여 구현</a:t>
            </a:r>
            <a:endParaRPr lang="ko-KR" altLang="en-US" sz="1600" spc="-150" dirty="0">
              <a:solidFill>
                <a:srgbClr val="2F2F2F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9ACF67-8916-6E4A-2EB6-36D5D66D2A13}"/>
              </a:ext>
            </a:extLst>
          </p:cNvPr>
          <p:cNvGrpSpPr/>
          <p:nvPr/>
        </p:nvGrpSpPr>
        <p:grpSpPr>
          <a:xfrm>
            <a:off x="1150600" y="2582649"/>
            <a:ext cx="3227678" cy="698924"/>
            <a:chOff x="2297001" y="2583530"/>
            <a:chExt cx="3227678" cy="6989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387333-E176-63FC-723A-3A10A25FCEF0}"/>
                </a:ext>
              </a:extLst>
            </p:cNvPr>
            <p:cNvSpPr txBox="1"/>
            <p:nvPr/>
          </p:nvSpPr>
          <p:spPr>
            <a:xfrm>
              <a:off x="3839346" y="2589128"/>
              <a:ext cx="1278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2F2F2F"/>
                  </a:solidFill>
                  <a:latin typeface="+mn-ea"/>
                </a:rPr>
                <a:t>- </a:t>
              </a:r>
              <a:r>
                <a:rPr lang="en-US" altLang="ko-KR" spc="-150" dirty="0">
                  <a:solidFill>
                    <a:srgbClr val="2F2F2F"/>
                  </a:solidFill>
                  <a:latin typeface="+mn-ea"/>
                </a:rPr>
                <a:t>User</a:t>
              </a:r>
              <a:r>
                <a:rPr lang="ko-KR" altLang="en-US" spc="-150" dirty="0">
                  <a:solidFill>
                    <a:srgbClr val="2F2F2F"/>
                  </a:solidFill>
                  <a:latin typeface="+mn-ea"/>
                </a:rPr>
                <a:t> </a:t>
              </a:r>
              <a:r>
                <a:rPr lang="en-US" altLang="ko-KR" spc="-150" dirty="0">
                  <a:solidFill>
                    <a:srgbClr val="2F2F2F"/>
                  </a:solidFill>
                  <a:latin typeface="+mn-ea"/>
                </a:rPr>
                <a:t>TABLE</a:t>
              </a:r>
              <a:endParaRPr lang="ko-KR" altLang="en-US" sz="1200" spc="-150" dirty="0">
                <a:solidFill>
                  <a:srgbClr val="2F2F2F"/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0644C4-87AD-18C7-06A3-8B21B6400553}"/>
                </a:ext>
              </a:extLst>
            </p:cNvPr>
            <p:cNvSpPr txBox="1"/>
            <p:nvPr/>
          </p:nvSpPr>
          <p:spPr>
            <a:xfrm>
              <a:off x="3839346" y="2913122"/>
              <a:ext cx="1685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2F2F2F"/>
                  </a:solidFill>
                  <a:latin typeface="+mn-ea"/>
                </a:rPr>
                <a:t>- </a:t>
              </a:r>
              <a:r>
                <a:rPr lang="en-US" altLang="ko-KR" spc="-150" dirty="0">
                  <a:solidFill>
                    <a:srgbClr val="2F2F2F"/>
                  </a:solidFill>
                  <a:latin typeface="+mn-ea"/>
                </a:rPr>
                <a:t>Category</a:t>
              </a:r>
              <a:r>
                <a:rPr lang="ko-KR" altLang="en-US" spc="-150" dirty="0">
                  <a:solidFill>
                    <a:srgbClr val="2F2F2F"/>
                  </a:solidFill>
                  <a:latin typeface="+mn-ea"/>
                </a:rPr>
                <a:t> </a:t>
              </a:r>
              <a:r>
                <a:rPr lang="en-US" altLang="ko-KR" spc="-150" dirty="0">
                  <a:solidFill>
                    <a:srgbClr val="2F2F2F"/>
                  </a:solidFill>
                  <a:latin typeface="+mn-ea"/>
                </a:rPr>
                <a:t>TABLE</a:t>
              </a:r>
              <a:endParaRPr lang="ko-KR" altLang="en-US" sz="1200" spc="-150" dirty="0">
                <a:solidFill>
                  <a:srgbClr val="2F2F2F"/>
                </a:solidFill>
                <a:latin typeface="+mn-ea"/>
              </a:endParaRPr>
            </a:p>
          </p:txBody>
        </p:sp>
        <p:pic>
          <p:nvPicPr>
            <p:cNvPr id="21" name="Picture 14" descr="DJANGO]SQLite 사용 방법">
              <a:extLst>
                <a:ext uri="{FF2B5EF4-FFF2-40B4-BE49-F238E27FC236}">
                  <a16:creationId xmlns:a16="http://schemas.microsoft.com/office/drawing/2014/main" id="{F924BFC1-E9CE-B1DE-FC4D-F03F0BF70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001" y="2583530"/>
              <a:ext cx="1366608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5CF1EA2-4DEE-595C-3995-B477E724DB94}"/>
              </a:ext>
            </a:extLst>
          </p:cNvPr>
          <p:cNvGrpSpPr/>
          <p:nvPr/>
        </p:nvGrpSpPr>
        <p:grpSpPr>
          <a:xfrm>
            <a:off x="2985561" y="4385051"/>
            <a:ext cx="3172878" cy="676426"/>
            <a:chOff x="2976692" y="4361324"/>
            <a:chExt cx="3172878" cy="676426"/>
          </a:xfrm>
        </p:grpSpPr>
        <p:pic>
          <p:nvPicPr>
            <p:cNvPr id="23" name="Picture 4" descr="DRF: Django REST Framework 알아보기 - 모두의연구소">
              <a:extLst>
                <a:ext uri="{FF2B5EF4-FFF2-40B4-BE49-F238E27FC236}">
                  <a16:creationId xmlns:a16="http://schemas.microsoft.com/office/drawing/2014/main" id="{488D9129-6E4A-ACF7-C616-79419E95C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400" y="4361324"/>
              <a:ext cx="146717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342C03E-96E0-6486-A6BF-A8E2E74AA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692" y="4389750"/>
              <a:ext cx="1392717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웹 크롤링) BeautifulSoup으로 네이버 실시간검색어 크롤링하기">
            <a:extLst>
              <a:ext uri="{FF2B5EF4-FFF2-40B4-BE49-F238E27FC236}">
                <a16:creationId xmlns:a16="http://schemas.microsoft.com/office/drawing/2014/main" id="{CDCA4F41-B7FB-76FA-B034-A13742F1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24" y="5472856"/>
            <a:ext cx="1769970" cy="7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Python] - 파이썬 설치 (Python 3 Installation)">
            <a:extLst>
              <a:ext uri="{FF2B5EF4-FFF2-40B4-BE49-F238E27FC236}">
                <a16:creationId xmlns:a16="http://schemas.microsoft.com/office/drawing/2014/main" id="{912BEE2D-7AAD-3BEB-16B2-E2831DC0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74" y="5568314"/>
            <a:ext cx="1152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351E32-0BF5-462F-ECAC-75F27DA5905F}"/>
              </a:ext>
            </a:extLst>
          </p:cNvPr>
          <p:cNvSpPr txBox="1"/>
          <p:nvPr/>
        </p:nvSpPr>
        <p:spPr>
          <a:xfrm>
            <a:off x="3283829" y="26218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2F2F2F"/>
                </a:solidFill>
                <a:latin typeface="+mj-ea"/>
                <a:ea typeface="+mj-ea"/>
              </a:rPr>
              <a:t>구현 계획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8E35AF-1FAE-C4AA-CD3D-09FC699EE4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9107" r="4277" b="24847"/>
          <a:stretch/>
        </p:blipFill>
        <p:spPr>
          <a:xfrm>
            <a:off x="4572000" y="2584619"/>
            <a:ext cx="4323425" cy="8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2F2F2F"/>
      </a:dk1>
      <a:lt1>
        <a:srgbClr val="FEFDF4"/>
      </a:lt1>
      <a:dk2>
        <a:srgbClr val="0E2841"/>
      </a:dk2>
      <a:lt2>
        <a:srgbClr val="E8E8E8"/>
      </a:lt2>
      <a:accent1>
        <a:srgbClr val="ED6E25"/>
      </a:accent1>
      <a:accent2>
        <a:srgbClr val="8E7D78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Aptos Display"/>
        <a:ea typeface="나눔고딕 ExtraBold"/>
        <a:cs typeface=""/>
      </a:majorFont>
      <a:minorFont>
        <a:latin typeface="Aptos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</TotalTime>
  <Words>532</Words>
  <Application>Microsoft Office PowerPoint</Application>
  <PresentationFormat>화면 슬라이드 쇼(4:3)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Aptos Display</vt:lpstr>
      <vt:lpstr>Arial</vt:lpstr>
      <vt:lpstr>Aptos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민제 성</dc:creator>
  <cp:lastModifiedBy>민제 성</cp:lastModifiedBy>
  <cp:revision>205</cp:revision>
  <dcterms:created xsi:type="dcterms:W3CDTF">2024-04-13T04:08:21Z</dcterms:created>
  <dcterms:modified xsi:type="dcterms:W3CDTF">2024-04-16T01:36:41Z</dcterms:modified>
</cp:coreProperties>
</file>